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9" r:id="rId4"/>
    <p:sldId id="260" r:id="rId5"/>
    <p:sldId id="258" r:id="rId6"/>
    <p:sldId id="261" r:id="rId7"/>
    <p:sldId id="263" r:id="rId8"/>
    <p:sldId id="280" r:id="rId9"/>
    <p:sldId id="264" r:id="rId10"/>
    <p:sldId id="265" r:id="rId11"/>
    <p:sldId id="266" r:id="rId12"/>
    <p:sldId id="269" r:id="rId13"/>
    <p:sldId id="267" r:id="rId14"/>
    <p:sldId id="268" r:id="rId15"/>
    <p:sldId id="276" r:id="rId16"/>
    <p:sldId id="270" r:id="rId17"/>
    <p:sldId id="271" r:id="rId18"/>
    <p:sldId id="272" r:id="rId19"/>
    <p:sldId id="273" r:id="rId20"/>
    <p:sldId id="279" r:id="rId21"/>
    <p:sldId id="278" r:id="rId22"/>
    <p:sldId id="281" r:id="rId23"/>
    <p:sldId id="283" r:id="rId24"/>
    <p:sldId id="274" r:id="rId25"/>
    <p:sldId id="275" r:id="rId26"/>
    <p:sldId id="277" r:id="rId27"/>
    <p:sldId id="282" r:id="rId28"/>
    <p:sldId id="348" r:id="rId29"/>
    <p:sldId id="284" r:id="rId30"/>
    <p:sldId id="317" r:id="rId31"/>
    <p:sldId id="300" r:id="rId32"/>
    <p:sldId id="301" r:id="rId33"/>
    <p:sldId id="309" r:id="rId34"/>
    <p:sldId id="308" r:id="rId35"/>
    <p:sldId id="286" r:id="rId36"/>
    <p:sldId id="287" r:id="rId37"/>
    <p:sldId id="310" r:id="rId38"/>
    <p:sldId id="288" r:id="rId39"/>
    <p:sldId id="292" r:id="rId40"/>
    <p:sldId id="289" r:id="rId41"/>
    <p:sldId id="290" r:id="rId42"/>
    <p:sldId id="307" r:id="rId43"/>
    <p:sldId id="311" r:id="rId44"/>
    <p:sldId id="312" r:id="rId45"/>
    <p:sldId id="291" r:id="rId46"/>
    <p:sldId id="302" r:id="rId47"/>
    <p:sldId id="294" r:id="rId48"/>
    <p:sldId id="293" r:id="rId49"/>
    <p:sldId id="313" r:id="rId50"/>
    <p:sldId id="314" r:id="rId51"/>
    <p:sldId id="295" r:id="rId52"/>
    <p:sldId id="296" r:id="rId53"/>
    <p:sldId id="303" r:id="rId54"/>
    <p:sldId id="297" r:id="rId55"/>
    <p:sldId id="298" r:id="rId56"/>
    <p:sldId id="299" r:id="rId57"/>
    <p:sldId id="304" r:id="rId58"/>
    <p:sldId id="305" r:id="rId59"/>
    <p:sldId id="306" r:id="rId60"/>
    <p:sldId id="315" r:id="rId61"/>
    <p:sldId id="316" r:id="rId62"/>
    <p:sldId id="318" r:id="rId63"/>
    <p:sldId id="319" r:id="rId64"/>
    <p:sldId id="320" r:id="rId65"/>
    <p:sldId id="321" r:id="rId66"/>
    <p:sldId id="322" r:id="rId67"/>
    <p:sldId id="326" r:id="rId68"/>
    <p:sldId id="330" r:id="rId69"/>
    <p:sldId id="331" r:id="rId70"/>
    <p:sldId id="332" r:id="rId71"/>
    <p:sldId id="333" r:id="rId72"/>
    <p:sldId id="334" r:id="rId73"/>
    <p:sldId id="335" r:id="rId74"/>
    <p:sldId id="336" r:id="rId75"/>
    <p:sldId id="337" r:id="rId76"/>
    <p:sldId id="338" r:id="rId77"/>
    <p:sldId id="329" r:id="rId78"/>
    <p:sldId id="339" r:id="rId79"/>
    <p:sldId id="323" r:id="rId80"/>
    <p:sldId id="341" r:id="rId81"/>
    <p:sldId id="342" r:id="rId82"/>
    <p:sldId id="343" r:id="rId83"/>
    <p:sldId id="324" r:id="rId84"/>
    <p:sldId id="328" r:id="rId85"/>
    <p:sldId id="344" r:id="rId86"/>
    <p:sldId id="345" r:id="rId87"/>
    <p:sldId id="346" r:id="rId88"/>
    <p:sldId id="347" r:id="rId89"/>
    <p:sldId id="285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82B80-0C77-42AC-A515-7ED3CD83C59B}" type="datetimeFigureOut">
              <a:rPr lang="zh-TW" altLang="en-US" smtClean="0"/>
              <a:t>2019/10/17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088B6-58D1-492A-A9B7-9C7E5129551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9472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github_39611196/article/details/84189145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github_39611196/article/details/84189145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uxai/%E6%A9%9F%E5%99%A8%E5%AD%B8%E7%BF%92%E9%A6%AC%E6%8B%89%E6%9D%BE-071-%E6%90%8D%E5%A4%B1%E5%87%BD%E6%95%B8-7027d0d1a7a2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1211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7639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0769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16663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2504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46534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951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400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5623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9761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7193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Step1~3</a:t>
            </a:r>
            <a:r>
              <a:rPr lang="zh-TW" altLang="en-US" dirty="0"/>
              <a:t>寫於</a:t>
            </a:r>
            <a:r>
              <a:rPr lang="en-US" altLang="zh-TW" dirty="0"/>
              <a:t>train.py</a:t>
            </a:r>
            <a:r>
              <a:rPr lang="zh-TW" altLang="en-US" dirty="0"/>
              <a:t>中</a:t>
            </a:r>
            <a:endParaRPr lang="en-US" altLang="zh-TW" dirty="0"/>
          </a:p>
          <a:p>
            <a:r>
              <a:rPr lang="en-US" altLang="zh-TW" dirty="0"/>
              <a:t>Step4</a:t>
            </a:r>
            <a:r>
              <a:rPr lang="zh-TW" altLang="en-US" dirty="0"/>
              <a:t> 寫於</a:t>
            </a:r>
            <a:r>
              <a:rPr lang="en-US" altLang="zh-TW" dirty="0"/>
              <a:t>generateText.py</a:t>
            </a:r>
            <a:r>
              <a:rPr lang="zh-TW" altLang="en-US" dirty="0"/>
              <a:t>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7236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333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83262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修改自</a:t>
            </a:r>
            <a:r>
              <a:rPr lang="en-US" altLang="zh-TW" dirty="0">
                <a:hlinkClick r:id="rId3"/>
              </a:rPr>
              <a:t>https://blog.csdn.net/github_39611196/article/details/84189145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64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14005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修改自</a:t>
            </a:r>
            <a:r>
              <a:rPr lang="en-US" altLang="zh-TW" dirty="0">
                <a:hlinkClick r:id="rId3"/>
              </a:rPr>
              <a:t>https://blog.csdn.net/github_39611196/article/details/84189145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75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0416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79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1360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85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9246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89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9108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Step1~3</a:t>
            </a:r>
            <a:r>
              <a:rPr lang="zh-TW" altLang="en-US" dirty="0"/>
              <a:t>寫於</a:t>
            </a:r>
            <a:r>
              <a:rPr lang="en-US" altLang="zh-TW" dirty="0"/>
              <a:t>train.py</a:t>
            </a:r>
            <a:r>
              <a:rPr lang="zh-TW" altLang="en-US" dirty="0"/>
              <a:t>中</a:t>
            </a:r>
            <a:endParaRPr lang="en-US" altLang="zh-TW" dirty="0"/>
          </a:p>
          <a:p>
            <a:r>
              <a:rPr lang="en-US" altLang="zh-TW" dirty="0"/>
              <a:t>Step4</a:t>
            </a:r>
            <a:r>
              <a:rPr lang="zh-TW" altLang="en-US" dirty="0"/>
              <a:t> 寫於</a:t>
            </a:r>
            <a:r>
              <a:rPr lang="en-US" altLang="zh-TW" dirty="0"/>
              <a:t>generateText.py</a:t>
            </a:r>
            <a:r>
              <a:rPr lang="zh-TW" altLang="en-US" dirty="0"/>
              <a:t>中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12550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/>
              <a:t>其他</a:t>
            </a:r>
            <a:r>
              <a:rPr lang="zh-TW" altLang="en-US" dirty="0"/>
              <a:t>損失函數參考：</a:t>
            </a:r>
            <a:r>
              <a:rPr lang="en-US" altLang="zh-TW" dirty="0">
                <a:hlinkClick r:id="rId3"/>
              </a:rPr>
              <a:t>https://medium.com/uxai/%E6%A9%9F%E5%99%A8%E5%AD%B8%E7%BF%92%E9%A6%AC%E6%8B%89%E6%9D%BE-071-%E6%90%8D%E5%A4%B1%E5%87%BD%E6%95%B8-7027d0d1a7a2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629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2923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125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2242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1532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088B6-58D1-492A-A9B7-9C7E5129551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2232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10/17/2019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edium.com/@chih.sheng.huang821/%E6%A9%9F%E5%99%A8%E5%AD%B8%E7%BF%92-%E5%9F%BA%E7%A4%8E%E6%95%B8%E5%AD%B8-%E4%B8%89-%E6%A2%AF%E5%BA%A6%E6%9C%80%E4%BD%B3%E8%A7%A3%E7%9B%B8%E9%97%9C%E7%AE%97%E6%B3%95-gradient-descent-optimization-algorithms-b61ed1478bd7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bigdatabigworld.wordpress.com/2014/11/25/beer-and-nappies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eIBisqx9_g" TargetMode="External"/><Relationship Id="rId2" Type="http://schemas.openxmlformats.org/officeDocument/2006/relationships/hyperlink" Target="https://pjreddie.com/darknet/yol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developer.apple.com/siri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dialogflow.com/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facebook.com/docs/messenger-platform/built-in-nlp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github.com/hanzhanggit/StackGAN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23F858-E7DD-4109-A97F-9D9CCA2D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182" y="2404531"/>
            <a:ext cx="9110627" cy="1646302"/>
          </a:xfrm>
        </p:spPr>
        <p:txBody>
          <a:bodyPr/>
          <a:lstStyle/>
          <a:p>
            <a:pPr algn="ctr"/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使用</a:t>
            </a:r>
            <a:r>
              <a:rPr kumimoji="1" lang="en-US" altLang="zh-TW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LSTM</a:t>
            </a:r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產生自然語言文章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37BE69D-9A41-43D7-A1B9-BB9361C68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sz="2000" dirty="0">
                <a:latin typeface="Heiti TC Medium" pitchFamily="2" charset="-128"/>
                <a:ea typeface="Heiti TC Medium" pitchFamily="2" charset="-128"/>
              </a:rPr>
              <a:t>余遠澤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3699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0" y="1488613"/>
            <a:ext cx="10946496" cy="5058225"/>
          </a:xfrm>
        </p:spPr>
        <p:txBody>
          <a:bodyPr>
            <a:normAutofit fontScale="625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5800" b="1" dirty="0">
                <a:solidFill>
                  <a:schemeClr val="accent2">
                    <a:lumMod val="75000"/>
                  </a:schemeClr>
                </a:solidFill>
              </a:rPr>
              <a:t>虛擬環境建置</a:t>
            </a:r>
            <a:endParaRPr lang="en-US" altLang="zh-TW" sz="58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TW" sz="3600" dirty="0"/>
              <a:t>$</a:t>
            </a:r>
            <a:r>
              <a:rPr lang="en-US" altLang="zh-TW" sz="3600" dirty="0" err="1"/>
              <a:t>conda</a:t>
            </a:r>
            <a:r>
              <a:rPr lang="en-US" altLang="zh-TW" sz="3600"/>
              <a:t> </a:t>
            </a:r>
            <a:r>
              <a:rPr lang="en-US" altLang="zh-TW" sz="3600" smtClean="0"/>
              <a:t>create </a:t>
            </a:r>
            <a:r>
              <a:rPr lang="en-US" altLang="zh-TW" sz="3600" dirty="0"/>
              <a:t>–n </a:t>
            </a:r>
            <a:r>
              <a:rPr lang="en-US" altLang="zh-TW" sz="3600" dirty="0" err="1"/>
              <a:t>lstm</a:t>
            </a:r>
            <a:r>
              <a:rPr lang="en-US" altLang="zh-TW" sz="3600" dirty="0"/>
              <a:t> python=3.7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5800" b="1" dirty="0">
                <a:solidFill>
                  <a:schemeClr val="accent2">
                    <a:lumMod val="75000"/>
                  </a:schemeClr>
                </a:solidFill>
              </a:rPr>
              <a:t>啟動</a:t>
            </a:r>
            <a:endParaRPr lang="en-US" altLang="zh-TW" sz="58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3600" dirty="0"/>
              <a:t>$activate </a:t>
            </a:r>
            <a:r>
              <a:rPr lang="en-US" altLang="zh-TW" sz="3600" dirty="0" err="1"/>
              <a:t>lstm</a:t>
            </a:r>
            <a:endParaRPr lang="en-US" altLang="zh-TW" sz="3600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5800" b="1" dirty="0">
                <a:solidFill>
                  <a:schemeClr val="accent2">
                    <a:lumMod val="75000"/>
                  </a:schemeClr>
                </a:solidFill>
              </a:rPr>
              <a:t>安裝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3600" dirty="0"/>
              <a:t>For CPU</a:t>
            </a:r>
            <a:r>
              <a:rPr lang="zh-TW" altLang="en-US" sz="3600" dirty="0"/>
              <a:t>版本</a:t>
            </a:r>
            <a:endParaRPr lang="en-US" altLang="zh-TW" sz="36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3400" dirty="0"/>
              <a:t>$pip install  </a:t>
            </a:r>
            <a:r>
              <a:rPr lang="en-US" altLang="zh-TW" sz="3400" dirty="0" err="1"/>
              <a:t>numpy</a:t>
            </a:r>
            <a:endParaRPr lang="en-US" altLang="zh-TW" sz="3400" dirty="0"/>
          </a:p>
          <a:p>
            <a:pPr marL="914400" lvl="2" indent="0">
              <a:buNone/>
            </a:pPr>
            <a:r>
              <a:rPr lang="zh-TW" altLang="en-US" sz="3400" dirty="0"/>
              <a:t>         </a:t>
            </a:r>
            <a:r>
              <a:rPr lang="en-US" altLang="zh-TW" sz="3400" dirty="0" err="1"/>
              <a:t>tensorflow</a:t>
            </a:r>
            <a:r>
              <a:rPr lang="en-US" altLang="zh-TW" sz="3400" dirty="0"/>
              <a:t> </a:t>
            </a:r>
            <a:r>
              <a:rPr lang="en-US" altLang="zh-TW" sz="3400" dirty="0" err="1"/>
              <a:t>keras</a:t>
            </a:r>
            <a:endParaRPr lang="en-US" altLang="zh-TW" sz="3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3600" dirty="0" smtClean="0"/>
              <a:t>For </a:t>
            </a:r>
            <a:r>
              <a:rPr lang="en-US" altLang="zh-TW" sz="3600" dirty="0"/>
              <a:t>GPU</a:t>
            </a:r>
            <a:r>
              <a:rPr lang="zh-TW" altLang="en-US" sz="3600" dirty="0"/>
              <a:t>版本</a:t>
            </a:r>
            <a:endParaRPr lang="en-US" altLang="zh-TW" sz="36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3400" dirty="0"/>
              <a:t>$pip install </a:t>
            </a:r>
            <a:r>
              <a:rPr lang="en-US" altLang="zh-TW" sz="3400" dirty="0" err="1"/>
              <a:t>numpy</a:t>
            </a:r>
            <a:r>
              <a:rPr lang="en-US" altLang="zh-TW" sz="3400" dirty="0"/>
              <a:t> </a:t>
            </a:r>
          </a:p>
          <a:p>
            <a:pPr marL="914400" lvl="2" indent="0">
              <a:buNone/>
            </a:pPr>
            <a:r>
              <a:rPr lang="zh-TW" altLang="en-US" sz="3400" dirty="0"/>
              <a:t>         </a:t>
            </a:r>
            <a:r>
              <a:rPr lang="en-US" altLang="zh-TW" sz="3400" dirty="0" err="1"/>
              <a:t>tensorflow-gpu</a:t>
            </a:r>
            <a:r>
              <a:rPr lang="en-US" altLang="zh-TW" sz="3400" dirty="0"/>
              <a:t> </a:t>
            </a:r>
            <a:r>
              <a:rPr lang="en-US" altLang="zh-TW" sz="3400" dirty="0" err="1"/>
              <a:t>keras</a:t>
            </a:r>
            <a:endParaRPr lang="en-US" altLang="zh-TW" sz="34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TW" altLang="en-US" sz="3600" dirty="0"/>
          </a:p>
          <a:p>
            <a:pPr lvl="1">
              <a:buFont typeface="Wingdings" panose="05000000000000000000" pitchFamily="2" charset="2"/>
              <a:buChar char="Ø"/>
            </a:pPr>
            <a:endParaRPr lang="zh-TW" altLang="en-US" sz="3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82616C38-AF5A-4218-9F30-C80AA05EE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205" y="1351453"/>
            <a:ext cx="4309632" cy="300468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FE7AF78-9393-4198-A3A9-2808DB11BB20}"/>
              </a:ext>
            </a:extLst>
          </p:cNvPr>
          <p:cNvSpPr/>
          <p:nvPr/>
        </p:nvSpPr>
        <p:spPr>
          <a:xfrm>
            <a:off x="7492754" y="1351453"/>
            <a:ext cx="2228295" cy="1803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3493A27A-E5B9-45FB-89EB-223138000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495" y="4454907"/>
            <a:ext cx="3254022" cy="9144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387100A5-E2B3-4655-9FAE-9399FB6B00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278" b="2445"/>
          <a:stretch/>
        </p:blipFill>
        <p:spPr>
          <a:xfrm>
            <a:off x="5313019" y="5797118"/>
            <a:ext cx="6077031" cy="7497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xmlns="" id="{42152C89-289E-4B95-A6C6-645646EBC34A}"/>
              </a:ext>
            </a:extLst>
          </p:cNvPr>
          <p:cNvSpPr/>
          <p:nvPr/>
        </p:nvSpPr>
        <p:spPr>
          <a:xfrm>
            <a:off x="7821227" y="4545367"/>
            <a:ext cx="1452775" cy="31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58D4E719-D333-4638-A9D2-FB5B4D37E62D}"/>
              </a:ext>
            </a:extLst>
          </p:cNvPr>
          <p:cNvSpPr/>
          <p:nvPr/>
        </p:nvSpPr>
        <p:spPr>
          <a:xfrm>
            <a:off x="6659732" y="5797118"/>
            <a:ext cx="2706210" cy="319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049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4"/>
            <a:ext cx="10002504" cy="430850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200" b="1" dirty="0" err="1">
                <a:solidFill>
                  <a:schemeClr val="accent2">
                    <a:lumMod val="75000"/>
                  </a:schemeClr>
                </a:solidFill>
              </a:rPr>
              <a:t>Vscode</a:t>
            </a:r>
            <a:r>
              <a:rPr lang="en-US" altLang="zh-TW" sz="3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</a:rPr>
              <a:t>文本編輯器安裝</a:t>
            </a:r>
            <a:endParaRPr lang="en-US" altLang="zh-TW" sz="32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000" b="1" dirty="0">
                <a:solidFill>
                  <a:schemeClr val="accent2">
                    <a:lumMod val="75000"/>
                  </a:schemeClr>
                </a:solidFill>
              </a:rPr>
              <a:t>下載後安裝</a:t>
            </a:r>
            <a:r>
              <a:rPr lang="en-US" altLang="zh-TW" sz="3000" b="1" dirty="0">
                <a:solidFill>
                  <a:schemeClr val="accent2">
                    <a:lumMod val="75000"/>
                  </a:schemeClr>
                </a:solidFill>
              </a:rPr>
              <a:t>-&gt;</a:t>
            </a:r>
            <a:r>
              <a:rPr lang="zh-TW" altLang="en-US" sz="3000" b="1" dirty="0">
                <a:solidFill>
                  <a:schemeClr val="accent2">
                    <a:lumMod val="75000"/>
                  </a:schemeClr>
                </a:solidFill>
              </a:rPr>
              <a:t>開啟後於左方</a:t>
            </a:r>
            <a:r>
              <a:rPr lang="en-US" altLang="zh-TW" sz="3000" b="1" dirty="0">
                <a:solidFill>
                  <a:schemeClr val="accent2">
                    <a:lumMod val="75000"/>
                  </a:schemeClr>
                </a:solidFill>
              </a:rPr>
              <a:t>Shop</a:t>
            </a:r>
            <a:r>
              <a:rPr lang="zh-TW" altLang="en-US" sz="3000" b="1" dirty="0">
                <a:solidFill>
                  <a:schemeClr val="accent2">
                    <a:lumMod val="75000"/>
                  </a:schemeClr>
                </a:solidFill>
              </a:rPr>
              <a:t>輸入</a:t>
            </a:r>
            <a:r>
              <a:rPr lang="en-US" altLang="zh-TW" sz="3000" b="1" dirty="0">
                <a:solidFill>
                  <a:schemeClr val="accent2">
                    <a:lumMod val="75000"/>
                  </a:schemeClr>
                </a:solidFill>
              </a:rPr>
              <a:t>python</a:t>
            </a:r>
            <a:r>
              <a:rPr lang="zh-TW" altLang="en-US" sz="30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altLang="zh-TW" sz="30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457200" lvl="1" indent="0">
              <a:lnSpc>
                <a:spcPct val="80000"/>
              </a:lnSpc>
              <a:buNone/>
            </a:pPr>
            <a:r>
              <a:rPr lang="en-US" altLang="zh-TW" sz="3000" b="1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zh-TW" altLang="en-US" sz="3000" b="1" dirty="0">
                <a:solidFill>
                  <a:schemeClr val="accent2">
                    <a:lumMod val="75000"/>
                  </a:schemeClr>
                </a:solidFill>
              </a:rPr>
              <a:t>並安裝，系統將會自動載入</a:t>
            </a:r>
            <a:r>
              <a:rPr lang="en-US" altLang="zh-TW" sz="3000" b="1" dirty="0">
                <a:solidFill>
                  <a:schemeClr val="accent2">
                    <a:lumMod val="75000"/>
                  </a:schemeClr>
                </a:solidFill>
              </a:rPr>
              <a:t>Python</a:t>
            </a:r>
            <a:r>
              <a:rPr lang="zh-TW" altLang="en-US" sz="3000" b="1" dirty="0">
                <a:solidFill>
                  <a:schemeClr val="accent2">
                    <a:lumMod val="75000"/>
                  </a:schemeClr>
                </a:solidFill>
              </a:rPr>
              <a:t>環境</a:t>
            </a:r>
            <a:endParaRPr lang="en-US" altLang="zh-TW" sz="30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zh-TW" altLang="en-US" sz="3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0A625672-2EC5-4107-9C46-0F271F1B0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076" y="3149123"/>
            <a:ext cx="5200924" cy="304376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A00E6BC0-04AC-4608-8A60-31BDB6334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600" y="3051561"/>
            <a:ext cx="1714351" cy="380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36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23F858-E7DD-4109-A97F-9D9CCA2D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183" y="2404531"/>
            <a:ext cx="8808786" cy="164630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LSTM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實作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37BE69D-9A41-43D7-A1B9-BB9361C68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>
              <a:latin typeface="Heiti TC Medium" pitchFamily="2" charset="-128"/>
              <a:ea typeface="Heiti TC Medium" pitchFamily="2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9410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4"/>
            <a:ext cx="10002504" cy="4308504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</a:rPr>
              <a:t>導入專案</a:t>
            </a:r>
            <a:endParaRPr lang="en-US" altLang="zh-TW" sz="32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000" b="1" dirty="0">
                <a:solidFill>
                  <a:schemeClr val="accent2">
                    <a:lumMod val="75000"/>
                  </a:schemeClr>
                </a:solidFill>
              </a:rPr>
              <a:t>左上角</a:t>
            </a:r>
            <a:r>
              <a:rPr lang="en-US" altLang="zh-TW" sz="3000" b="1" dirty="0">
                <a:solidFill>
                  <a:schemeClr val="accent2">
                    <a:lumMod val="75000"/>
                  </a:schemeClr>
                </a:solidFill>
              </a:rPr>
              <a:t>-&gt;</a:t>
            </a:r>
            <a:r>
              <a:rPr lang="zh-TW" altLang="en-US" sz="3000" b="1" dirty="0">
                <a:solidFill>
                  <a:schemeClr val="accent2">
                    <a:lumMod val="75000"/>
                  </a:schemeClr>
                </a:solidFill>
              </a:rPr>
              <a:t>開啟資料夾</a:t>
            </a:r>
            <a:r>
              <a:rPr lang="en-US" altLang="zh-TW" sz="3000" b="1" dirty="0">
                <a:solidFill>
                  <a:schemeClr val="accent2">
                    <a:lumMod val="75000"/>
                  </a:schemeClr>
                </a:solidFill>
              </a:rPr>
              <a:t>-&gt;</a:t>
            </a:r>
            <a:r>
              <a:rPr lang="zh-TW" altLang="en-US" sz="3000" b="1" dirty="0">
                <a:solidFill>
                  <a:schemeClr val="accent2">
                    <a:lumMod val="75000"/>
                  </a:schemeClr>
                </a:solidFill>
              </a:rPr>
              <a:t>選取專案資料夾</a:t>
            </a:r>
            <a:r>
              <a:rPr lang="en-US" altLang="zh-TW" sz="3000" b="1" dirty="0">
                <a:solidFill>
                  <a:schemeClr val="accent2">
                    <a:lumMod val="75000"/>
                  </a:schemeClr>
                </a:solidFill>
              </a:rPr>
              <a:t>(LSTM)-&gt;</a:t>
            </a:r>
            <a:r>
              <a:rPr lang="zh-TW" altLang="en-US" sz="3000" b="1" dirty="0">
                <a:solidFill>
                  <a:schemeClr val="accent2">
                    <a:lumMod val="75000"/>
                  </a:schemeClr>
                </a:solidFill>
              </a:rPr>
              <a:t>按下選擇資料夾</a:t>
            </a:r>
            <a:r>
              <a:rPr lang="en-US" altLang="zh-TW" sz="3000" b="1" dirty="0">
                <a:solidFill>
                  <a:schemeClr val="accent2">
                    <a:lumMod val="75000"/>
                  </a:schemeClr>
                </a:solidFill>
              </a:rPr>
              <a:t>-&gt;</a:t>
            </a:r>
            <a:r>
              <a:rPr lang="zh-TW" altLang="en-US" sz="3000" b="1" dirty="0">
                <a:solidFill>
                  <a:schemeClr val="accent2">
                    <a:lumMod val="75000"/>
                  </a:schemeClr>
                </a:solidFill>
              </a:rPr>
              <a:t>左圖即為專案完成導入圖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E6B28A2-CF5C-4B40-AC63-00F980CB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64" y="2915077"/>
            <a:ext cx="2138377" cy="385383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70F450D2-1BD3-40BC-AAD3-0FBC623DE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24" t="-513" r="38866" b="513"/>
          <a:stretch/>
        </p:blipFill>
        <p:spPr>
          <a:xfrm>
            <a:off x="4462344" y="2915077"/>
            <a:ext cx="6125592" cy="387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412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0002504" cy="5160761"/>
          </a:xfrm>
        </p:spPr>
        <p:txBody>
          <a:bodyPr>
            <a:normAutofit fontScale="92500" lnSpcReduction="20000"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</a:rPr>
              <a:t>基本神經網路建置使用思路</a:t>
            </a:r>
            <a:endParaRPr lang="en-US" altLang="zh-TW" sz="32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2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000" dirty="0">
                <a:solidFill>
                  <a:schemeClr val="tx1"/>
                </a:solidFill>
              </a:rPr>
              <a:t>Step 1. </a:t>
            </a:r>
            <a:r>
              <a:rPr lang="zh-TW" altLang="en-US" sz="3000" dirty="0">
                <a:solidFill>
                  <a:schemeClr val="tx1"/>
                </a:solidFill>
              </a:rPr>
              <a:t>資料處理</a:t>
            </a:r>
            <a:endParaRPr lang="en-US" altLang="zh-TW" sz="30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資料清洗：清除重複、疑似錯誤異常、偏離樣本整體分佈的樣本。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資料正規化：將原始資料的數據按比例縮放於 </a:t>
            </a:r>
            <a:r>
              <a:rPr lang="en-US" altLang="zh-TW" sz="2800" dirty="0">
                <a:solidFill>
                  <a:schemeClr val="tx1"/>
                </a:solidFill>
              </a:rPr>
              <a:t>[0, 1] </a:t>
            </a:r>
            <a:r>
              <a:rPr lang="zh-TW" altLang="en-US" sz="2800" dirty="0">
                <a:solidFill>
                  <a:schemeClr val="tx1"/>
                </a:solidFill>
              </a:rPr>
              <a:t>區間中，且不改變其原本分佈。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000" dirty="0">
                <a:solidFill>
                  <a:schemeClr val="tx1"/>
                </a:solidFill>
              </a:rPr>
              <a:t>Step 2. </a:t>
            </a:r>
            <a:r>
              <a:rPr lang="zh-TW" altLang="en-US" sz="3000" dirty="0">
                <a:solidFill>
                  <a:schemeClr val="tx1"/>
                </a:solidFill>
              </a:rPr>
              <a:t>神經網路建置</a:t>
            </a:r>
            <a:endParaRPr lang="en-US" altLang="zh-TW" sz="30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建置網路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設定</a:t>
            </a:r>
            <a:r>
              <a:rPr lang="en-US" altLang="zh-TW" sz="2800" dirty="0">
                <a:solidFill>
                  <a:schemeClr val="tx1"/>
                </a:solidFill>
              </a:rPr>
              <a:t>loss-function</a:t>
            </a: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>
                <a:solidFill>
                  <a:schemeClr val="tx1"/>
                </a:solidFill>
              </a:rPr>
              <a:t>model</a:t>
            </a:r>
            <a:r>
              <a:rPr lang="zh-TW" altLang="en-US" sz="2800" dirty="0">
                <a:solidFill>
                  <a:schemeClr val="tx1"/>
                </a:solidFill>
              </a:rPr>
              <a:t> </a:t>
            </a:r>
            <a:r>
              <a:rPr lang="en-US" altLang="zh-TW" sz="2800" dirty="0">
                <a:solidFill>
                  <a:schemeClr val="tx1"/>
                </a:solidFill>
              </a:rPr>
              <a:t>compile(</a:t>
            </a:r>
            <a:r>
              <a:rPr lang="zh-TW" altLang="en-US" sz="2800" dirty="0">
                <a:solidFill>
                  <a:schemeClr val="tx1"/>
                </a:solidFill>
              </a:rPr>
              <a:t>模組編譯</a:t>
            </a:r>
            <a:r>
              <a:rPr lang="en-US" altLang="zh-TW" sz="2800" dirty="0">
                <a:solidFill>
                  <a:schemeClr val="tx1"/>
                </a:solidFill>
              </a:rPr>
              <a:t>)</a:t>
            </a: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zh-TW" altLang="en-US" sz="3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690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000250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200" b="1" dirty="0">
                <a:solidFill>
                  <a:schemeClr val="accent2">
                    <a:lumMod val="75000"/>
                  </a:schemeClr>
                </a:solidFill>
              </a:rPr>
              <a:t>基本神經網路建置使用思路</a:t>
            </a:r>
            <a:endParaRPr lang="en-US" altLang="zh-TW" sz="32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000" dirty="0">
                <a:solidFill>
                  <a:schemeClr val="tx1"/>
                </a:solidFill>
              </a:rPr>
              <a:t>Step 3. </a:t>
            </a:r>
            <a:r>
              <a:rPr lang="zh-TW" altLang="en-US" sz="3000" dirty="0">
                <a:solidFill>
                  <a:schemeClr val="tx1"/>
                </a:solidFill>
              </a:rPr>
              <a:t>神經網路訓練</a:t>
            </a:r>
            <a:endParaRPr lang="en-US" altLang="zh-TW" sz="30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訓練神經網路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儲存訓練好模組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000" dirty="0">
                <a:solidFill>
                  <a:schemeClr val="tx1"/>
                </a:solidFill>
              </a:rPr>
              <a:t>Step 4. </a:t>
            </a:r>
            <a:r>
              <a:rPr lang="zh-TW" altLang="en-US" sz="3000" dirty="0">
                <a:solidFill>
                  <a:schemeClr val="tx1"/>
                </a:solidFill>
              </a:rPr>
              <a:t>模組使用</a:t>
            </a:r>
            <a:endParaRPr lang="en-US" altLang="zh-TW" sz="30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載入模組並使用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zh-TW" altLang="en-US" sz="3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181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Step 1. 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資料處理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對所有文字資料的單字進行索引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rgbClr val="FF0000"/>
                </a:solidFill>
              </a:rPr>
              <a:t>t</a:t>
            </a:r>
            <a:r>
              <a:rPr lang="en-US" altLang="zh-TW" sz="2400" dirty="0" smtClean="0">
                <a:solidFill>
                  <a:srgbClr val="FF0000"/>
                </a:solidFill>
              </a:rPr>
              <a:t>rain.py</a:t>
            </a:r>
            <a:r>
              <a:rPr lang="zh-TW" altLang="en-US" sz="2400" dirty="0" smtClean="0">
                <a:solidFill>
                  <a:schemeClr val="tx1"/>
                </a:solidFill>
              </a:rPr>
              <a:t>載入</a:t>
            </a:r>
            <a:r>
              <a:rPr lang="zh-TW" altLang="en-US" sz="2400" dirty="0">
                <a:solidFill>
                  <a:schemeClr val="tx1"/>
                </a:solidFill>
              </a:rPr>
              <a:t>訓練用文檔</a:t>
            </a:r>
            <a:r>
              <a:rPr lang="en-US" altLang="zh-TW" sz="2400" dirty="0">
                <a:solidFill>
                  <a:schemeClr val="tx1"/>
                </a:solidFill>
              </a:rPr>
              <a:t>(10-14</a:t>
            </a:r>
            <a:r>
              <a:rPr lang="zh-TW" altLang="en-US" sz="2400" dirty="0">
                <a:solidFill>
                  <a:schemeClr val="tx1"/>
                </a:solidFill>
              </a:rPr>
              <a:t>行</a:t>
            </a:r>
            <a:r>
              <a:rPr lang="en-US" altLang="zh-TW" sz="2400" dirty="0">
                <a:solidFill>
                  <a:schemeClr val="tx1"/>
                </a:solidFill>
              </a:rPr>
              <a:t>)</a:t>
            </a: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 err="1">
                <a:solidFill>
                  <a:schemeClr val="tx1"/>
                </a:solidFill>
              </a:rPr>
              <a:t>maxlen</a:t>
            </a:r>
            <a:r>
              <a:rPr lang="en-US" altLang="zh-TW" sz="2400" dirty="0">
                <a:solidFill>
                  <a:schemeClr val="tx1"/>
                </a:solidFill>
              </a:rPr>
              <a:t>=60</a:t>
            </a:r>
            <a:r>
              <a:rPr lang="zh-TW" altLang="en-US" sz="2400" dirty="0">
                <a:solidFill>
                  <a:schemeClr val="tx1"/>
                </a:solidFill>
              </a:rPr>
              <a:t>代表建構句子</a:t>
            </a:r>
            <a:r>
              <a:rPr lang="en-US" altLang="zh-TW" sz="2400" dirty="0">
                <a:solidFill>
                  <a:schemeClr val="tx1"/>
                </a:solidFill>
              </a:rPr>
              <a:t/>
            </a:r>
            <a:br>
              <a:rPr lang="en-US" altLang="zh-TW" sz="2400" dirty="0">
                <a:solidFill>
                  <a:schemeClr val="tx1"/>
                </a:solidFill>
              </a:rPr>
            </a:br>
            <a:r>
              <a:rPr lang="zh-TW" altLang="en-US" sz="2400" dirty="0">
                <a:solidFill>
                  <a:schemeClr val="tx1"/>
                </a:solidFill>
              </a:rPr>
              <a:t>長度為</a:t>
            </a:r>
            <a:r>
              <a:rPr lang="en-US" altLang="zh-TW" sz="2400" dirty="0">
                <a:solidFill>
                  <a:schemeClr val="tx1"/>
                </a:solidFill>
              </a:rPr>
              <a:t>60</a:t>
            </a: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s</a:t>
            </a:r>
            <a:r>
              <a:rPr lang="en-US" altLang="zh-TW" sz="2400" dirty="0" smtClean="0">
                <a:solidFill>
                  <a:schemeClr val="tx1"/>
                </a:solidFill>
              </a:rPr>
              <a:t>tep=3</a:t>
            </a:r>
            <a:r>
              <a:rPr lang="zh-TW" altLang="en-US" sz="2400" dirty="0">
                <a:solidFill>
                  <a:schemeClr val="tx1"/>
                </a:solidFill>
              </a:rPr>
              <a:t>代表擷取句子時</a:t>
            </a:r>
            <a:r>
              <a:rPr lang="en-US" altLang="zh-TW" sz="2400" dirty="0">
                <a:solidFill>
                  <a:schemeClr val="tx1"/>
                </a:solidFill>
              </a:rPr>
              <a:t/>
            </a:r>
            <a:br>
              <a:rPr lang="en-US" altLang="zh-TW" sz="2400" dirty="0">
                <a:solidFill>
                  <a:schemeClr val="tx1"/>
                </a:solidFill>
              </a:rPr>
            </a:br>
            <a:r>
              <a:rPr lang="zh-TW" altLang="en-US" sz="2400" dirty="0">
                <a:solidFill>
                  <a:schemeClr val="tx1"/>
                </a:solidFill>
              </a:rPr>
              <a:t>跳過</a:t>
            </a:r>
            <a:r>
              <a:rPr lang="en-US" altLang="zh-TW" sz="2400" dirty="0">
                <a:solidFill>
                  <a:schemeClr val="tx1"/>
                </a:solidFill>
              </a:rPr>
              <a:t>3</a:t>
            </a:r>
            <a:r>
              <a:rPr lang="zh-TW" altLang="en-US" sz="2400" dirty="0">
                <a:solidFill>
                  <a:schemeClr val="tx1"/>
                </a:solidFill>
              </a:rPr>
              <a:t>個單字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400" dirty="0">
                <a:solidFill>
                  <a:schemeClr val="tx1"/>
                </a:solidFill>
              </a:rPr>
              <a:t>用</a:t>
            </a:r>
            <a:r>
              <a:rPr lang="en-US" altLang="zh-TW" sz="2400" dirty="0">
                <a:solidFill>
                  <a:schemeClr val="tx1"/>
                </a:solidFill>
              </a:rPr>
              <a:t>set</a:t>
            </a:r>
            <a:r>
              <a:rPr lang="zh-TW" altLang="en-US" sz="2400" dirty="0">
                <a:solidFill>
                  <a:schemeClr val="tx1"/>
                </a:solidFill>
              </a:rPr>
              <a:t>提取的每個單字集合</a:t>
            </a:r>
            <a:r>
              <a:rPr lang="en-US" altLang="zh-TW" sz="2400" dirty="0">
                <a:solidFill>
                  <a:schemeClr val="tx1"/>
                </a:solidFill>
              </a:rPr>
              <a:t/>
            </a:r>
            <a:br>
              <a:rPr lang="en-US" altLang="zh-TW" sz="2400" dirty="0">
                <a:solidFill>
                  <a:schemeClr val="tx1"/>
                </a:solidFill>
              </a:rPr>
            </a:br>
            <a:r>
              <a:rPr lang="zh-TW" altLang="en-US" sz="2400" dirty="0">
                <a:solidFill>
                  <a:schemeClr val="tx1"/>
                </a:solidFill>
              </a:rPr>
              <a:t>按照編碼由小到大</a:t>
            </a:r>
            <a:r>
              <a:rPr lang="en-US" altLang="zh-TW" sz="2400" dirty="0">
                <a:solidFill>
                  <a:schemeClr val="tx1"/>
                </a:solidFill>
              </a:rPr>
              <a:t>(26</a:t>
            </a:r>
            <a:r>
              <a:rPr lang="zh-TW" altLang="en-US" sz="2400" dirty="0">
                <a:solidFill>
                  <a:schemeClr val="tx1"/>
                </a:solidFill>
              </a:rPr>
              <a:t>行</a:t>
            </a:r>
            <a:r>
              <a:rPr lang="en-US" altLang="zh-TW" sz="2400" dirty="0">
                <a:solidFill>
                  <a:schemeClr val="tx1"/>
                </a:solidFill>
              </a:rPr>
              <a:t>)</a:t>
            </a:r>
          </a:p>
          <a:p>
            <a:pPr marL="857250" lvl="2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447B970E-0B11-4F0F-A36D-59A3507D0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913"/>
          <a:stretch/>
        </p:blipFill>
        <p:spPr>
          <a:xfrm>
            <a:off x="5295108" y="2979790"/>
            <a:ext cx="6367012" cy="366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4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Step 1. 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資料處理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對所有文字資料的單字進行索引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對於單詞進行編碼索引</a:t>
            </a:r>
            <a:r>
              <a:rPr lang="en-US" altLang="zh-TW" sz="2800" dirty="0">
                <a:solidFill>
                  <a:schemeClr val="tx1"/>
                </a:solidFill>
              </a:rPr>
              <a:t>(29</a:t>
            </a:r>
            <a:r>
              <a:rPr lang="zh-TW" altLang="en-US" sz="2800" dirty="0">
                <a:solidFill>
                  <a:schemeClr val="tx1"/>
                </a:solidFill>
              </a:rPr>
              <a:t>行</a:t>
            </a:r>
            <a:r>
              <a:rPr lang="en-US" altLang="zh-TW" sz="2800" dirty="0">
                <a:solidFill>
                  <a:schemeClr val="tx1"/>
                </a:solidFill>
              </a:rPr>
              <a:t>)</a:t>
            </a: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對於每句話，紀錄是否</a:t>
            </a: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zh-TW" altLang="en-US" sz="2800" dirty="0">
                <a:solidFill>
                  <a:schemeClr val="tx1"/>
                </a:solidFill>
              </a:rPr>
              <a:t>使用到此單詞。</a:t>
            </a: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zh-TW" altLang="en-US" sz="2800" dirty="0">
                <a:solidFill>
                  <a:schemeClr val="tx1"/>
                </a:solidFill>
              </a:rPr>
              <a:t>使用則為</a:t>
            </a:r>
            <a:r>
              <a:rPr lang="en-US" altLang="zh-TW" sz="2800" dirty="0">
                <a:solidFill>
                  <a:schemeClr val="tx1"/>
                </a:solidFill>
              </a:rPr>
              <a:t>1</a:t>
            </a:r>
            <a:r>
              <a:rPr lang="zh-TW" altLang="en-US" sz="2800" dirty="0">
                <a:solidFill>
                  <a:schemeClr val="tx1"/>
                </a:solidFill>
              </a:rPr>
              <a:t>，否則為</a:t>
            </a:r>
            <a:r>
              <a:rPr lang="en-US" altLang="zh-TW" sz="2800" dirty="0">
                <a:solidFill>
                  <a:schemeClr val="tx1"/>
                </a:solidFill>
              </a:rPr>
              <a:t>0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(31-36</a:t>
            </a:r>
            <a:r>
              <a:rPr lang="zh-TW" altLang="en-US" sz="2800" dirty="0">
                <a:solidFill>
                  <a:schemeClr val="tx1"/>
                </a:solidFill>
              </a:rPr>
              <a:t>行</a:t>
            </a:r>
            <a:r>
              <a:rPr lang="en-US" altLang="zh-TW" sz="2800" dirty="0">
                <a:solidFill>
                  <a:schemeClr val="tx1"/>
                </a:solidFill>
              </a:rPr>
              <a:t>)</a:t>
            </a:r>
            <a:br>
              <a:rPr lang="en-US" altLang="zh-TW" sz="2800" dirty="0">
                <a:solidFill>
                  <a:schemeClr val="tx1"/>
                </a:solidFill>
              </a:rPr>
            </a:br>
            <a:endParaRPr lang="en-US" altLang="zh-TW" sz="28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solidFill>
                <a:schemeClr val="tx1"/>
              </a:solidFill>
            </a:endParaRPr>
          </a:p>
          <a:p>
            <a:pPr marL="857250" lvl="2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677AC99E-6083-46A0-8067-21C4CC9A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229" y="3497672"/>
            <a:ext cx="6639115" cy="179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720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751173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Step 2. 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神經網路建置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chemeClr val="tx1"/>
                </a:solidFill>
              </a:rPr>
              <a:t>建置</a:t>
            </a:r>
            <a:endParaRPr lang="en-US" altLang="zh-TW" sz="3600" dirty="0">
              <a:solidFill>
                <a:schemeClr val="tx1"/>
              </a:solidFill>
            </a:endParaRP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網絡是一個單獨的</a:t>
            </a:r>
            <a:r>
              <a:rPr lang="en-US" altLang="zh-TW" sz="2800" dirty="0">
                <a:solidFill>
                  <a:schemeClr val="tx1"/>
                </a:solidFill>
              </a:rPr>
              <a:t>LSTM</a:t>
            </a:r>
            <a:r>
              <a:rPr lang="zh-TW" altLang="en-US" sz="2800" dirty="0">
                <a:solidFill>
                  <a:schemeClr val="tx1"/>
                </a:solidFill>
              </a:rPr>
              <a:t>層，</a:t>
            </a: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zh-TW" altLang="en-US" sz="2800" dirty="0">
                <a:solidFill>
                  <a:schemeClr val="tx1"/>
                </a:solidFill>
              </a:rPr>
              <a:t>後面跟著一個</a:t>
            </a:r>
            <a:r>
              <a:rPr lang="en-US" altLang="zh-TW" sz="2800" dirty="0">
                <a:solidFill>
                  <a:schemeClr val="tx1"/>
                </a:solidFill>
              </a:rPr>
              <a:t>Dense</a:t>
            </a:r>
            <a:r>
              <a:rPr lang="zh-TW" altLang="en-US" sz="2800" dirty="0">
                <a:solidFill>
                  <a:schemeClr val="tx1"/>
                </a:solidFill>
              </a:rPr>
              <a:t>分類器和</a:t>
            </a: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zh-TW" altLang="en-US" sz="2800" dirty="0">
                <a:solidFill>
                  <a:schemeClr val="tx1"/>
                </a:solidFill>
              </a:rPr>
              <a:t>所有可能單詞的</a:t>
            </a:r>
            <a:r>
              <a:rPr lang="en-US" altLang="zh-TW" sz="2800" dirty="0" err="1">
                <a:solidFill>
                  <a:schemeClr val="tx1"/>
                </a:solidFill>
              </a:rPr>
              <a:t>softmax</a:t>
            </a:r>
            <a:r>
              <a:rPr lang="zh-TW" altLang="en-US" sz="2800" dirty="0">
                <a:solidFill>
                  <a:schemeClr val="tx1"/>
                </a:solidFill>
              </a:rPr>
              <a:t>。</a:t>
            </a: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err="1">
                <a:solidFill>
                  <a:schemeClr val="tx1"/>
                </a:solidFill>
              </a:rPr>
              <a:t>RMSprop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適合處理非平穩目標，</a:t>
            </a: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zh-TW" altLang="en-US" sz="2800" dirty="0">
                <a:solidFill>
                  <a:schemeClr val="tx1"/>
                </a:solidFill>
              </a:rPr>
              <a:t>對於</a:t>
            </a:r>
            <a:r>
              <a:rPr lang="en-US" altLang="zh-TW" sz="2800" dirty="0">
                <a:solidFill>
                  <a:schemeClr val="tx1"/>
                </a:solidFill>
              </a:rPr>
              <a:t>RNN</a:t>
            </a:r>
            <a:r>
              <a:rPr lang="zh-TW" altLang="en-US" sz="2800" dirty="0">
                <a:solidFill>
                  <a:schemeClr val="tx1"/>
                </a:solidFill>
              </a:rPr>
              <a:t>效果很好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err="1">
                <a:solidFill>
                  <a:schemeClr val="tx1"/>
                </a:solidFill>
              </a:rPr>
              <a:t>categorical_crossentropy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適用於輸出為多類別模式時採用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857250" lvl="2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2900FB5F-6AF8-480C-A5D8-CCD016E5F0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963"/>
          <a:stretch/>
        </p:blipFill>
        <p:spPr>
          <a:xfrm>
            <a:off x="6096000" y="3928223"/>
            <a:ext cx="5994211" cy="22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72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Step 3. 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神經網路訓練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chemeClr val="tx1"/>
                </a:solidFill>
              </a:rPr>
              <a:t>訓練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使用</a:t>
            </a:r>
            <a:r>
              <a:rPr lang="en-US" altLang="zh-TW" sz="2800" dirty="0" err="1">
                <a:solidFill>
                  <a:schemeClr val="tx1"/>
                </a:solidFill>
              </a:rPr>
              <a:t>model.fit</a:t>
            </a:r>
            <a:r>
              <a:rPr lang="zh-TW" altLang="en-US" sz="2800" dirty="0">
                <a:solidFill>
                  <a:schemeClr val="tx1"/>
                </a:solidFill>
              </a:rPr>
              <a:t>餵入資料，</a:t>
            </a: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zh-TW" altLang="en-US" sz="2800" dirty="0">
                <a:solidFill>
                  <a:schemeClr val="tx1"/>
                </a:solidFill>
              </a:rPr>
              <a:t>設定一個批量大小，以及</a:t>
            </a: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zh-TW" altLang="en-US" sz="2800" dirty="0">
                <a:solidFill>
                  <a:schemeClr val="tx1"/>
                </a:solidFill>
              </a:rPr>
              <a:t>訓練次數。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1200150" lvl="3" indent="-342900">
              <a:buFont typeface="Wingdings" panose="05000000000000000000" pitchFamily="2" charset="2"/>
              <a:buChar char="Ø"/>
            </a:pPr>
            <a:endParaRPr lang="zh-TW" altLang="en-US" sz="22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chemeClr val="tx1"/>
                </a:solidFill>
              </a:rPr>
              <a:t>儲存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使用</a:t>
            </a:r>
            <a:r>
              <a:rPr lang="en-US" altLang="zh-TW" sz="2800" dirty="0" err="1">
                <a:solidFill>
                  <a:schemeClr val="tx1"/>
                </a:solidFill>
              </a:rPr>
              <a:t>model.save</a:t>
            </a:r>
            <a:r>
              <a:rPr lang="zh-TW" altLang="en-US" sz="2800" dirty="0">
                <a:solidFill>
                  <a:schemeClr val="tx1"/>
                </a:solidFill>
              </a:rPr>
              <a:t>即可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400050" lvl="2" indent="0">
              <a:lnSpc>
                <a:spcPct val="80000"/>
              </a:lnSpc>
              <a:buNone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045073B-2AC9-4903-BA4C-10F062B76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777" y="4196171"/>
            <a:ext cx="6465000" cy="204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206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EF0C7BCB-A3A2-4B3E-9AD2-B502B5D5E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2160588"/>
            <a:ext cx="8596312" cy="3881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環境介紹及安裝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TW" sz="3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LSTM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實作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kumimoji="1" lang="en-US" altLang="zh-TW" sz="3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endParaRPr kumimoji="1" lang="en-US" altLang="zh-TW" sz="3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endParaRPr kumimoji="1" lang="en-US" altLang="zh-TW" sz="3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7719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Step 3. 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神經網路訓練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chemeClr val="tx1"/>
                </a:solidFill>
              </a:rPr>
              <a:t>運行</a:t>
            </a:r>
            <a:r>
              <a:rPr lang="en-US" altLang="zh-TW" sz="3200" dirty="0">
                <a:solidFill>
                  <a:schemeClr val="tx1"/>
                </a:solidFill>
              </a:rPr>
              <a:t>(train.py)</a:t>
            </a: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於空白處按下右鍵</a:t>
            </a:r>
            <a:r>
              <a:rPr lang="en-US" altLang="zh-TW" sz="2800" dirty="0">
                <a:solidFill>
                  <a:schemeClr val="tx1"/>
                </a:solidFill>
              </a:rPr>
              <a:t>-&gt;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Run current file in python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interactive window</a:t>
            </a:r>
            <a:endParaRPr lang="zh-TW" altLang="en-US" sz="2800" dirty="0">
              <a:solidFill>
                <a:schemeClr val="tx1"/>
              </a:solidFill>
            </a:endParaRPr>
          </a:p>
          <a:p>
            <a:pPr marL="400050" lvl="2" indent="0">
              <a:lnSpc>
                <a:spcPct val="80000"/>
              </a:lnSpc>
              <a:buNone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0223BAB8-90CA-46FD-8FDA-FD1DA8F7A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10" y="1930400"/>
            <a:ext cx="3503972" cy="45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432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Step 3. 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神經網路訓練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chemeClr val="tx1"/>
                </a:solidFill>
              </a:rPr>
              <a:t>執行畫面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F648498F-56FF-4F69-8C0D-B9B818F75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12" y="3293760"/>
            <a:ext cx="10909955" cy="295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36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Step 3. 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神經網路訓練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chemeClr val="tx1"/>
                </a:solidFill>
              </a:rPr>
              <a:t>生成</a:t>
            </a:r>
            <a:r>
              <a:rPr lang="en-US" altLang="zh-TW" sz="3200" dirty="0">
                <a:solidFill>
                  <a:schemeClr val="tx1"/>
                </a:solidFill>
              </a:rPr>
              <a:t>model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AA89DEB2-D4B2-4F7A-BFF0-4B2E257B17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1" t="1899" b="56270"/>
          <a:stretch/>
        </p:blipFill>
        <p:spPr>
          <a:xfrm>
            <a:off x="2532668" y="3427412"/>
            <a:ext cx="4232635" cy="282098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ED1D9A4A-62A7-4ADA-9AFC-DB7E36186232}"/>
              </a:ext>
            </a:extLst>
          </p:cNvPr>
          <p:cNvSpPr/>
          <p:nvPr/>
        </p:nvSpPr>
        <p:spPr>
          <a:xfrm>
            <a:off x="2771480" y="4664079"/>
            <a:ext cx="1791093" cy="2849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2183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Step 3. 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神經網路訓練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chemeClr val="tx1"/>
                </a:solidFill>
              </a:rPr>
              <a:t>課堂練習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2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600" dirty="0">
                <a:solidFill>
                  <a:schemeClr val="tx1"/>
                </a:solidFill>
              </a:rPr>
              <a:t>請同學試著安裝環境</a:t>
            </a:r>
            <a:endParaRPr lang="en-US" altLang="zh-TW" sz="26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600" dirty="0">
                <a:solidFill>
                  <a:schemeClr val="tx1"/>
                </a:solidFill>
              </a:rPr>
              <a:t>嘗試將專案導入</a:t>
            </a:r>
            <a:r>
              <a:rPr lang="en-US" altLang="zh-TW" sz="2600" dirty="0" err="1">
                <a:solidFill>
                  <a:schemeClr val="tx1"/>
                </a:solidFill>
              </a:rPr>
              <a:t>vscode</a:t>
            </a:r>
            <a:r>
              <a:rPr lang="zh-TW" altLang="en-US" sz="2600" dirty="0">
                <a:solidFill>
                  <a:schemeClr val="tx1"/>
                </a:solidFill>
              </a:rPr>
              <a:t>並執行</a:t>
            </a:r>
            <a:endParaRPr lang="en-US" altLang="zh-TW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540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Step 4. 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模組使用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chemeClr val="tx1"/>
                </a:solidFill>
              </a:rPr>
              <a:t>載入模組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en-US" altLang="zh-TW" sz="2800" dirty="0" smtClean="0">
                <a:solidFill>
                  <a:srgbClr val="FF0000"/>
                </a:solidFill>
              </a:rPr>
              <a:t>generateText.py</a:t>
            </a:r>
            <a:r>
              <a:rPr lang="zh-TW" altLang="en-US" sz="2800" dirty="0" smtClean="0">
                <a:solidFill>
                  <a:schemeClr val="tx1"/>
                </a:solidFill>
              </a:rPr>
              <a:t>使用</a:t>
            </a:r>
            <a:r>
              <a:rPr lang="en-US" altLang="zh-TW" sz="2800" dirty="0" err="1">
                <a:solidFill>
                  <a:schemeClr val="tx1"/>
                </a:solidFill>
              </a:rPr>
              <a:t>Keras</a:t>
            </a:r>
            <a:r>
              <a:rPr lang="en-US" altLang="zh-TW" sz="2800" dirty="0">
                <a:solidFill>
                  <a:schemeClr val="tx1"/>
                </a:solidFill>
              </a:rPr>
              <a:t> </a:t>
            </a:r>
            <a:r>
              <a:rPr lang="zh-TW" altLang="en-US" sz="2800" dirty="0">
                <a:solidFill>
                  <a:schemeClr val="tx1"/>
                </a:solidFill>
              </a:rPr>
              <a:t>內建</a:t>
            </a:r>
            <a:r>
              <a:rPr lang="en-US" altLang="zh-TW" sz="2800" dirty="0" err="1">
                <a:solidFill>
                  <a:schemeClr val="tx1"/>
                </a:solidFill>
              </a:rPr>
              <a:t>load_model</a:t>
            </a:r>
            <a:r>
              <a:rPr lang="en-US" altLang="zh-TW" sz="2800" dirty="0">
                <a:solidFill>
                  <a:schemeClr val="tx1"/>
                </a:solidFill>
              </a:rPr>
              <a:t>()</a:t>
            </a:r>
          </a:p>
          <a:p>
            <a:pPr marL="1200150" lvl="3" indent="-342900">
              <a:buFont typeface="Wingdings" panose="05000000000000000000" pitchFamily="2" charset="2"/>
              <a:buChar char="Ø"/>
            </a:pPr>
            <a:endParaRPr lang="zh-TW" altLang="en-US" sz="2200" dirty="0">
              <a:solidFill>
                <a:schemeClr val="tx1"/>
              </a:solidFill>
            </a:endParaRPr>
          </a:p>
          <a:p>
            <a:pPr marL="400050" lvl="2" indent="0">
              <a:lnSpc>
                <a:spcPct val="80000"/>
              </a:lnSpc>
              <a:buNone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0B507B1F-C1BE-42D0-AF2D-416C24BC6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9"/>
          <a:stretch/>
        </p:blipFill>
        <p:spPr>
          <a:xfrm>
            <a:off x="1515553" y="4122374"/>
            <a:ext cx="7511171" cy="67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08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Step 4. 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模組使用</a:t>
            </a:r>
            <a:endParaRPr lang="en-US" altLang="zh-TW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chemeClr val="tx1"/>
                </a:solidFill>
              </a:rPr>
              <a:t>抽樣函數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/>
                </a:solidFill>
              </a:rPr>
              <a:t>給定已訓練的模型和原文本片段，重複生成新文本：</a:t>
            </a:r>
          </a:p>
          <a:p>
            <a:pPr marL="1657350" lvl="4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</a:rPr>
              <a:t>1</a:t>
            </a:r>
            <a:r>
              <a:rPr lang="zh-TW" altLang="en-US" sz="2000" dirty="0">
                <a:solidFill>
                  <a:schemeClr val="tx1"/>
                </a:solidFill>
              </a:rPr>
              <a:t>）從模型中得出目前可用文本的下一個字符的概率分佈</a:t>
            </a:r>
          </a:p>
          <a:p>
            <a:pPr marL="1657350" lvl="4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</a:rPr>
              <a:t>2</a:t>
            </a:r>
            <a:r>
              <a:rPr lang="zh-TW" altLang="en-US" sz="2000" dirty="0">
                <a:solidFill>
                  <a:schemeClr val="tx1"/>
                </a:solidFill>
              </a:rPr>
              <a:t>）將分佈重新調整到某個“</a:t>
            </a:r>
            <a:r>
              <a:rPr lang="en-US" altLang="zh-TW" sz="2000" dirty="0">
                <a:solidFill>
                  <a:schemeClr val="tx1"/>
                </a:solidFill>
              </a:rPr>
              <a:t>temperature”</a:t>
            </a:r>
          </a:p>
          <a:p>
            <a:pPr marL="1657350" lvl="4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</a:rPr>
              <a:t>3</a:t>
            </a:r>
            <a:r>
              <a:rPr lang="zh-TW" altLang="en-US" sz="2000" dirty="0">
                <a:solidFill>
                  <a:schemeClr val="tx1"/>
                </a:solidFill>
              </a:rPr>
              <a:t>）根據重新加權的分佈隨機抽樣下一個字符</a:t>
            </a:r>
          </a:p>
          <a:p>
            <a:pPr marL="1657350" lvl="4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solidFill>
                  <a:schemeClr val="tx1"/>
                </a:solidFill>
              </a:rPr>
              <a:t>4</a:t>
            </a:r>
            <a:r>
              <a:rPr lang="zh-TW" altLang="en-US" sz="2000" dirty="0">
                <a:solidFill>
                  <a:schemeClr val="tx1"/>
                </a:solidFill>
              </a:rPr>
              <a:t>）在可用文本的末尾添加新字符</a:t>
            </a: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zh-TW" altLang="en-US" sz="2000" dirty="0">
                <a:solidFill>
                  <a:schemeClr val="tx1"/>
                </a:solidFill>
              </a:rPr>
              <a:t>這是用來重新加權模型中出現的原始概率分佈的代碼，並從中繪製一個字符索引（抽樣函數）</a:t>
            </a:r>
            <a:endParaRPr lang="zh-TW" altLang="en-US" sz="2200" dirty="0">
              <a:solidFill>
                <a:schemeClr val="tx1"/>
              </a:solidFill>
            </a:endParaRPr>
          </a:p>
          <a:p>
            <a:pPr marL="400050" lvl="2" indent="0">
              <a:lnSpc>
                <a:spcPct val="80000"/>
              </a:lnSpc>
              <a:buNone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EEDF413-0CF3-4C2B-BB1C-0AA1F639C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081" y="5145306"/>
            <a:ext cx="5737921" cy="171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143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Step 4. 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模組使用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隨機取樣文章中一段作</a:t>
            </a: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zh-TW" altLang="en-US" sz="2800" dirty="0">
                <a:solidFill>
                  <a:schemeClr val="tx1"/>
                </a:solidFill>
              </a:rPr>
              <a:t>為新文本產生的種子。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設定</a:t>
            </a:r>
            <a:r>
              <a:rPr lang="en-US" altLang="zh-TW" sz="2800" dirty="0">
                <a:solidFill>
                  <a:schemeClr val="tx1"/>
                </a:solidFill>
              </a:rPr>
              <a:t>temperature</a:t>
            </a:r>
            <a:r>
              <a:rPr lang="zh-TW" altLang="en-US" sz="2800" dirty="0">
                <a:solidFill>
                  <a:schemeClr val="tx1"/>
                </a:solidFill>
              </a:rPr>
              <a:t>，</a:t>
            </a: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zh-TW" altLang="en-US" sz="2800" dirty="0">
                <a:solidFill>
                  <a:schemeClr val="tx1"/>
                </a:solidFill>
              </a:rPr>
              <a:t>用於描述抽樣值的概率</a:t>
            </a: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zh-TW" altLang="en-US" sz="2800" dirty="0">
                <a:solidFill>
                  <a:schemeClr val="tx1"/>
                </a:solidFill>
              </a:rPr>
              <a:t>分佈的熵。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400050" lvl="2" indent="0">
              <a:lnSpc>
                <a:spcPct val="80000"/>
              </a:lnSpc>
              <a:buNone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41BB88DF-565D-41A4-AD76-8F1962827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616" y="1928764"/>
            <a:ext cx="6529951" cy="47206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394704" y="2718816"/>
            <a:ext cx="3121152" cy="2316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6856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Step 4. 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模組使用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chemeClr val="tx1"/>
                </a:solidFill>
              </a:rPr>
              <a:t>運行</a:t>
            </a:r>
            <a:r>
              <a:rPr lang="en-US" altLang="zh-TW" sz="3600" dirty="0">
                <a:solidFill>
                  <a:schemeClr val="tx1"/>
                </a:solidFill>
              </a:rPr>
              <a:t>(generateText.py)</a:t>
            </a:r>
            <a:r>
              <a:rPr lang="zh-TW" altLang="en-US" sz="3600" dirty="0">
                <a:solidFill>
                  <a:schemeClr val="tx1"/>
                </a:solidFill>
              </a:rPr>
              <a:t> 生成文本</a:t>
            </a:r>
            <a:endParaRPr lang="en-US" altLang="zh-TW" sz="3600" dirty="0">
              <a:solidFill>
                <a:schemeClr val="tx1"/>
              </a:solidFill>
            </a:endParaRP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執行畫面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AF7D8AF-8D44-4A62-A56F-52825A065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16" y="3364637"/>
            <a:ext cx="10697593" cy="315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62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 fontScale="92500" lnSpcReduction="10000"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Step 4. 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模組使用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chemeClr val="tx1"/>
                </a:solidFill>
              </a:rPr>
              <a:t>運行</a:t>
            </a:r>
            <a:r>
              <a:rPr lang="en-US" altLang="zh-TW" sz="3600" dirty="0">
                <a:solidFill>
                  <a:schemeClr val="tx1"/>
                </a:solidFill>
              </a:rPr>
              <a:t>(generateText.py)</a:t>
            </a:r>
            <a:r>
              <a:rPr lang="zh-TW" altLang="en-US" sz="3600" dirty="0">
                <a:solidFill>
                  <a:schemeClr val="tx1"/>
                </a:solidFill>
              </a:rPr>
              <a:t> 生成文本</a:t>
            </a:r>
            <a:endParaRPr lang="en-US" altLang="zh-TW" sz="3600" dirty="0">
              <a:solidFill>
                <a:schemeClr val="tx1"/>
              </a:solidFill>
            </a:endParaRPr>
          </a:p>
          <a:p>
            <a:pPr marL="1200150" lvl="3" indent="-34290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結果摘錄：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1314450" lvl="4" indent="0">
              <a:buNone/>
            </a:pPr>
            <a:r>
              <a:rPr lang="en-US" altLang="zh-TW" sz="2800" dirty="0">
                <a:solidFill>
                  <a:schemeClr val="tx1"/>
                </a:solidFill>
              </a:rPr>
              <a:t>-----temperature: 0.5</a:t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 </a:t>
            </a:r>
            <a:r>
              <a:rPr lang="en-US" altLang="zh-TW" sz="2800" dirty="0" err="1">
                <a:solidFill>
                  <a:schemeClr val="tx1"/>
                </a:solidFill>
              </a:rPr>
              <a:t>subself</a:t>
            </a:r>
            <a:r>
              <a:rPr lang="en-US" altLang="zh-TW" sz="2800" dirty="0">
                <a:solidFill>
                  <a:schemeClr val="tx1"/>
                </a:solidFill>
              </a:rPr>
              <a:t>, and a thing of the self-consequents of the self-have </a:t>
            </a:r>
            <a:r>
              <a:rPr lang="en-US" altLang="zh-TW" sz="2800" dirty="0" err="1">
                <a:solidFill>
                  <a:schemeClr val="tx1"/>
                </a:solidFill>
              </a:rPr>
              <a:t>disame</a:t>
            </a:r>
            <a:r>
              <a:rPr lang="en-US" altLang="zh-TW" sz="2800" dirty="0">
                <a:solidFill>
                  <a:schemeClr val="tx1"/>
                </a:solidFill>
              </a:rPr>
              <a:t> free of the many </a:t>
            </a:r>
            <a:r>
              <a:rPr lang="en-US" altLang="zh-TW" sz="2800" dirty="0" err="1">
                <a:solidFill>
                  <a:schemeClr val="tx1"/>
                </a:solidFill>
              </a:rPr>
              <a:t>intentantly</a:t>
            </a:r>
            <a:r>
              <a:rPr lang="en-US" altLang="zh-TW" sz="2800" dirty="0">
                <a:solidFill>
                  <a:schemeClr val="tx1"/>
                </a:solidFill>
              </a:rPr>
              <a:t> that the </a:t>
            </a:r>
            <a:r>
              <a:rPr lang="en-US" altLang="zh-TW" sz="2800" dirty="0" err="1">
                <a:solidFill>
                  <a:schemeClr val="tx1"/>
                </a:solidFill>
              </a:rPr>
              <a:t>emaid</a:t>
            </a:r>
            <a:r>
              <a:rPr lang="en-US" altLang="zh-TW" sz="2800" dirty="0">
                <a:solidFill>
                  <a:schemeClr val="tx1"/>
                </a:solidFill>
              </a:rPr>
              <a:t> of present that period that this imperious of the forget in the fathers a </a:t>
            </a:r>
            <a:r>
              <a:rPr lang="en-US" altLang="zh-TW" sz="2800" dirty="0" err="1">
                <a:solidFill>
                  <a:schemeClr val="tx1"/>
                </a:solidFill>
              </a:rPr>
              <a:t>continuly</a:t>
            </a:r>
            <a:r>
              <a:rPr lang="en-US" altLang="zh-TW" sz="2800" dirty="0">
                <a:solidFill>
                  <a:schemeClr val="tx1"/>
                </a:solidFill>
              </a:rPr>
              <a:t> of many of the woman a philosophy </a:t>
            </a:r>
            <a:r>
              <a:rPr lang="en-US" altLang="zh-TW" sz="2800" dirty="0" err="1">
                <a:solidFill>
                  <a:schemeClr val="tx1"/>
                </a:solidFill>
              </a:rPr>
              <a:t>sumpleances</a:t>
            </a:r>
            <a:r>
              <a:rPr lang="en-US" altLang="zh-TW" sz="2800" dirty="0">
                <a:solidFill>
                  <a:schemeClr val="tx1"/>
                </a:solidFill>
              </a:rPr>
              <a:t> of the </a:t>
            </a:r>
            <a:r>
              <a:rPr lang="en-US" altLang="zh-TW" sz="2800" dirty="0" err="1">
                <a:solidFill>
                  <a:schemeClr val="tx1"/>
                </a:solidFill>
              </a:rPr>
              <a:t>distingunting</a:t>
            </a:r>
            <a:r>
              <a:rPr lang="en-US" altLang="zh-TW" sz="2800" dirty="0">
                <a:solidFill>
                  <a:schemeClr val="tx1"/>
                </a:solidFill>
              </a:rPr>
              <a:t> and </a:t>
            </a:r>
            <a:r>
              <a:rPr lang="en-US" altLang="zh-TW" sz="2800" dirty="0" err="1">
                <a:solidFill>
                  <a:schemeClr val="tx1"/>
                </a:solidFill>
              </a:rPr>
              <a:t>continuly</a:t>
            </a:r>
            <a:r>
              <a:rPr lang="en-US" altLang="zh-TW" sz="2800" dirty="0">
                <a:solidFill>
                  <a:schemeClr val="tx1"/>
                </a:solidFill>
              </a:rPr>
              <a:t> and of the present, the seeps and </a:t>
            </a:r>
            <a:r>
              <a:rPr lang="en-US" altLang="zh-TW" sz="2800" dirty="0" err="1">
                <a:solidFill>
                  <a:schemeClr val="tx1"/>
                </a:solidFill>
              </a:rPr>
              <a:t>contempo</a:t>
            </a:r>
            <a:r>
              <a:rPr lang="en-US" altLang="zh-TW" sz="2800" dirty="0">
                <a:solidFill>
                  <a:schemeClr val="tx1"/>
                </a:solidFill>
              </a:rPr>
              <a:t> self-consequent and many every as may be men and </a:t>
            </a:r>
            <a:r>
              <a:rPr lang="en-US" altLang="zh-TW" sz="2800" dirty="0" err="1">
                <a:solidFill>
                  <a:schemeClr val="tx1"/>
                </a:solidFill>
              </a:rPr>
              <a:t>exprest</a:t>
            </a:r>
            <a:r>
              <a:rPr lang="en-US" altLang="zh-TW" sz="2800" dirty="0">
                <a:solidFill>
                  <a:schemeClr val="tx1"/>
                </a:solidFill>
              </a:rPr>
              <a:t> of the many that the sense of most </a:t>
            </a:r>
            <a:r>
              <a:rPr lang="en-US" altLang="zh-TW" sz="2800" dirty="0" err="1">
                <a:solidFill>
                  <a:schemeClr val="tx1"/>
                </a:solidFill>
              </a:rPr>
              <a:t>europe</a:t>
            </a:r>
            <a:r>
              <a:rPr lang="en-US" altLang="zh-TW" sz="2800" dirty="0">
                <a:solidFill>
                  <a:schemeClr val="tx1"/>
                </a:solidFill>
              </a:rPr>
              <a:t>.=--persons of the conceptions in the </a:t>
            </a:r>
            <a:r>
              <a:rPr lang="en-US" altLang="zh-TW" sz="2800" dirty="0" err="1">
                <a:solidFill>
                  <a:schemeClr val="tx1"/>
                </a:solidFill>
              </a:rPr>
              <a:t>cr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59062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Step 4. 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模組使用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chemeClr val="tx1"/>
                </a:solidFill>
              </a:rPr>
              <a:t>課堂練習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2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600" dirty="0">
                <a:solidFill>
                  <a:schemeClr val="tx1"/>
                </a:solidFill>
              </a:rPr>
              <a:t>請同學試著將模組進行載入</a:t>
            </a:r>
            <a:endParaRPr lang="en-US" altLang="zh-TW" sz="26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600" dirty="0">
                <a:solidFill>
                  <a:schemeClr val="tx1"/>
                </a:solidFill>
              </a:rPr>
              <a:t>嘗試生成文本資料</a:t>
            </a:r>
            <a:endParaRPr lang="en-US" altLang="zh-TW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817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23F858-E7DD-4109-A97F-9D9CCA2D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183" y="2404531"/>
            <a:ext cx="8808786" cy="1646302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環境介紹及安裝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37BE69D-9A41-43D7-A1B9-BB9361C68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>
              <a:latin typeface="Heiti TC Medium" pitchFamily="2" charset="-128"/>
              <a:ea typeface="Heiti TC Medium" pitchFamily="2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454877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23F858-E7DD-4109-A97F-9D9CCA2D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954" y="2404531"/>
            <a:ext cx="10428092" cy="1646302"/>
          </a:xfrm>
        </p:spPr>
        <p:txBody>
          <a:bodyPr/>
          <a:lstStyle/>
          <a:p>
            <a:pPr algn="ctr"/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使用</a:t>
            </a:r>
            <a:r>
              <a:rPr kumimoji="1" lang="en-US" altLang="zh-TW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LSTM</a:t>
            </a:r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產生自然語言文章追蹤</a:t>
            </a:r>
          </a:p>
        </p:txBody>
      </p:sp>
    </p:spTree>
    <p:extLst>
      <p:ext uri="{BB962C8B-B14F-4D97-AF65-F5344CB8AC3E}">
        <p14:creationId xmlns:p14="http://schemas.microsoft.com/office/powerpoint/2010/main" val="713736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23F858-E7DD-4109-A97F-9D9CCA2D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183" y="2404531"/>
            <a:ext cx="8808786" cy="1646302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資料處理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37BE69D-9A41-43D7-A1B9-BB9361C68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>
              <a:latin typeface="Heiti TC Medium" pitchFamily="2" charset="-128"/>
              <a:ea typeface="Heiti TC Medium" pitchFamily="2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9854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9186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資料的分類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solidFill>
                  <a:schemeClr val="tx1"/>
                </a:solidFill>
              </a:rPr>
              <a:t>raw data</a:t>
            </a:r>
            <a:r>
              <a:rPr lang="zh-TW" altLang="en-US" sz="3200" dirty="0">
                <a:solidFill>
                  <a:schemeClr val="tx1"/>
                </a:solidFill>
              </a:rPr>
              <a:t>：原始資料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指的是</a:t>
            </a:r>
            <a:r>
              <a:rPr lang="zh-TW" altLang="en-US" sz="2800" dirty="0">
                <a:solidFill>
                  <a:srgbClr val="FF0000"/>
                </a:solidFill>
              </a:rPr>
              <a:t>未經任何統計分析、內容格式轉換、摘要處理等過程的初級資料。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我們使用的</a:t>
            </a:r>
            <a:r>
              <a:rPr lang="zh-TW" altLang="en-US" sz="2800" dirty="0">
                <a:solidFill>
                  <a:srgbClr val="FF0000"/>
                </a:solidFill>
              </a:rPr>
              <a:t>訓練用文本資料</a:t>
            </a:r>
            <a:r>
              <a:rPr lang="zh-TW" altLang="en-US" sz="2800" dirty="0">
                <a:solidFill>
                  <a:schemeClr val="tx1"/>
                </a:solidFill>
              </a:rPr>
              <a:t>，即是</a:t>
            </a:r>
            <a:r>
              <a:rPr lang="zh-TW" altLang="en-US" sz="2800" dirty="0">
                <a:solidFill>
                  <a:srgbClr val="FF0000"/>
                </a:solidFill>
              </a:rPr>
              <a:t>未處理過的原始資料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0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000" dirty="0">
                <a:solidFill>
                  <a:schemeClr val="tx1"/>
                </a:solidFill>
              </a:rPr>
              <a:t>data</a:t>
            </a:r>
            <a:r>
              <a:rPr lang="zh-TW" altLang="en-US" sz="3000" dirty="0">
                <a:solidFill>
                  <a:schemeClr val="tx1"/>
                </a:solidFill>
              </a:rPr>
              <a:t>：資料：</a:t>
            </a:r>
            <a:endParaRPr lang="en-US" altLang="zh-TW" sz="30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將</a:t>
            </a:r>
            <a:r>
              <a:rPr lang="zh-TW" altLang="en-US" sz="2800" dirty="0">
                <a:solidFill>
                  <a:srgbClr val="FF0000"/>
                </a:solidFill>
              </a:rPr>
              <a:t>初級資料進行統計分析、內容格式轉換、摘要處理等任一活動之產生惡</a:t>
            </a:r>
            <a:r>
              <a:rPr lang="zh-TW" altLang="en-US" sz="2800" dirty="0">
                <a:solidFill>
                  <a:schemeClr val="tx1"/>
                </a:solidFill>
              </a:rPr>
              <a:t>。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我們的目的便是將訓練用文本資料轉換成</a:t>
            </a:r>
            <a:r>
              <a:rPr lang="zh-TW" altLang="en-US" sz="2800" dirty="0">
                <a:solidFill>
                  <a:srgbClr val="FF0000"/>
                </a:solidFill>
              </a:rPr>
              <a:t>模組所需要的輸入格式</a:t>
            </a:r>
            <a:r>
              <a:rPr lang="zh-TW" altLang="en-US" sz="2800" dirty="0">
                <a:solidFill>
                  <a:schemeClr val="tx1"/>
                </a:solidFill>
              </a:rPr>
              <a:t>。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1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79186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資料處理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400" dirty="0">
                <a:solidFill>
                  <a:schemeClr val="tx1"/>
                </a:solidFill>
              </a:rPr>
              <a:t>訓練資料：</a:t>
            </a:r>
            <a:endParaRPr lang="en-US" altLang="zh-TW" sz="34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訓練資料為</a:t>
            </a:r>
            <a:r>
              <a:rPr lang="zh-TW" altLang="en-US" sz="2800" dirty="0">
                <a:solidFill>
                  <a:srgbClr val="FF0000"/>
                </a:solidFill>
              </a:rPr>
              <a:t>一段</a:t>
            </a:r>
            <a:r>
              <a:rPr lang="en-US" altLang="zh-TW" sz="2800" dirty="0">
                <a:solidFill>
                  <a:srgbClr val="FF0000"/>
                </a:solidFill>
              </a:rPr>
              <a:t>one-hot</a:t>
            </a:r>
            <a:r>
              <a:rPr lang="zh-TW" altLang="en-US" sz="2800" dirty="0">
                <a:solidFill>
                  <a:srgbClr val="FF0000"/>
                </a:solidFill>
              </a:rPr>
              <a:t> </a:t>
            </a:r>
            <a:r>
              <a:rPr lang="en-US" altLang="zh-TW" sz="2800" dirty="0">
                <a:solidFill>
                  <a:srgbClr val="FF0000"/>
                </a:solidFill>
              </a:rPr>
              <a:t>Encoding</a:t>
            </a:r>
            <a:r>
              <a:rPr lang="zh-TW" altLang="en-US" sz="2800" dirty="0">
                <a:solidFill>
                  <a:srgbClr val="FF0000"/>
                </a:solidFill>
              </a:rPr>
              <a:t>句子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400" dirty="0">
                <a:solidFill>
                  <a:schemeClr val="tx1"/>
                </a:solidFill>
              </a:rPr>
              <a:t>變數解釋：</a:t>
            </a:r>
            <a:endParaRPr lang="en-US" altLang="zh-TW" sz="34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 err="1">
                <a:solidFill>
                  <a:schemeClr val="tx1"/>
                </a:solidFill>
              </a:rPr>
              <a:t>maxlen</a:t>
            </a:r>
            <a:r>
              <a:rPr lang="zh-TW" altLang="en-US" sz="2800" dirty="0">
                <a:solidFill>
                  <a:schemeClr val="tx1"/>
                </a:solidFill>
              </a:rPr>
              <a:t>：規定此句子</a:t>
            </a:r>
            <a:r>
              <a:rPr lang="zh-TW" altLang="en-US" sz="2800" dirty="0">
                <a:solidFill>
                  <a:srgbClr val="FF0000"/>
                </a:solidFill>
              </a:rPr>
              <a:t>最長字數限制</a:t>
            </a:r>
            <a:r>
              <a:rPr lang="zh-TW" altLang="en-US" sz="2800" dirty="0">
                <a:solidFill>
                  <a:schemeClr val="tx1"/>
                </a:solidFill>
              </a:rPr>
              <a:t>。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>
                <a:solidFill>
                  <a:schemeClr val="tx1"/>
                </a:solidFill>
              </a:rPr>
              <a:t>step</a:t>
            </a:r>
            <a:r>
              <a:rPr lang="zh-TW" altLang="en-US" sz="2800" dirty="0">
                <a:solidFill>
                  <a:schemeClr val="tx1"/>
                </a:solidFill>
              </a:rPr>
              <a:t>：於建造一個句子後，</a:t>
            </a:r>
            <a:r>
              <a:rPr lang="zh-TW" altLang="en-US" sz="2800" dirty="0">
                <a:solidFill>
                  <a:srgbClr val="FF0000"/>
                </a:solidFill>
              </a:rPr>
              <a:t>相隔幾個字</a:t>
            </a:r>
            <a:r>
              <a:rPr lang="zh-TW" altLang="en-US" sz="2800" dirty="0">
                <a:solidFill>
                  <a:schemeClr val="tx1"/>
                </a:solidFill>
              </a:rPr>
              <a:t>後再作為</a:t>
            </a:r>
            <a:r>
              <a:rPr lang="zh-TW" altLang="en-US" sz="2800" dirty="0">
                <a:solidFill>
                  <a:srgbClr val="FF0000"/>
                </a:solidFill>
              </a:rPr>
              <a:t>下個句子開頭</a:t>
            </a:r>
            <a:r>
              <a:rPr lang="zh-TW" altLang="en-US" sz="2800" dirty="0">
                <a:solidFill>
                  <a:schemeClr val="tx1"/>
                </a:solidFill>
              </a:rPr>
              <a:t>。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2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7853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資料處理</a:t>
            </a:r>
            <a:endParaRPr lang="en-US" altLang="zh-TW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857250" lvl="2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447B970E-0B11-4F0F-A36D-59A3507D0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51" r="30082" b="32913"/>
          <a:stretch/>
        </p:blipFill>
        <p:spPr>
          <a:xfrm>
            <a:off x="6725375" y="2642684"/>
            <a:ext cx="4789292" cy="272670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A5CE941E-B843-4C04-ABD2-C66A3269F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3" y="2535677"/>
            <a:ext cx="6361704" cy="306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80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資料處理</a:t>
            </a:r>
            <a:endParaRPr lang="en-US" altLang="zh-TW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857250" lvl="2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CCE9DDF8-D53B-4238-AC25-9D47B3115A2C}"/>
              </a:ext>
            </a:extLst>
          </p:cNvPr>
          <p:cNvSpPr txBox="1"/>
          <p:nvPr/>
        </p:nvSpPr>
        <p:spPr>
          <a:xfrm>
            <a:off x="3249105" y="3237996"/>
            <a:ext cx="56937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b="1" dirty="0"/>
              <a:t>為何跳過某些字</a:t>
            </a:r>
            <a:r>
              <a:rPr lang="en-US" altLang="zh-TW" sz="4800" b="1" dirty="0"/>
              <a:t>?</a:t>
            </a:r>
            <a:endParaRPr lang="zh-TW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992581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資料處理</a:t>
            </a:r>
            <a:endParaRPr lang="en-US" altLang="zh-TW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857250" lvl="2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CCE9DDF8-D53B-4238-AC25-9D47B3115A2C}"/>
              </a:ext>
            </a:extLst>
          </p:cNvPr>
          <p:cNvSpPr txBox="1"/>
          <p:nvPr/>
        </p:nvSpPr>
        <p:spPr>
          <a:xfrm>
            <a:off x="1278903" y="2278082"/>
            <a:ext cx="9458227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3200" dirty="0"/>
              <a:t>Ans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TW" sz="32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0000"/>
                </a:solidFill>
              </a:rPr>
              <a:t>增加句子與句子之間的變化</a:t>
            </a:r>
            <a:r>
              <a:rPr lang="zh-TW" altLang="en-US" sz="2800" dirty="0"/>
              <a:t>，否則每兩個相鄰句子之間只有一個單字的差異！</a:t>
            </a:r>
            <a:endParaRPr lang="en-US" altLang="zh-TW" sz="28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TW" sz="28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2800" dirty="0"/>
              <a:t>如果跳字</a:t>
            </a:r>
            <a:r>
              <a:rPr lang="zh-TW" altLang="en-US" sz="2800" dirty="0">
                <a:solidFill>
                  <a:srgbClr val="FF0000"/>
                </a:solidFill>
              </a:rPr>
              <a:t>太多</a:t>
            </a:r>
            <a:r>
              <a:rPr lang="zh-TW" altLang="en-US" sz="2800" dirty="0"/>
              <a:t>，那麼會大大</a:t>
            </a:r>
            <a:r>
              <a:rPr lang="zh-TW" altLang="en-US" sz="2800" dirty="0">
                <a:solidFill>
                  <a:srgbClr val="FF0000"/>
                </a:solidFill>
              </a:rPr>
              <a:t>降低數據</a:t>
            </a:r>
            <a:r>
              <a:rPr lang="zh-TW" altLang="en-US" sz="2800" dirty="0"/>
              <a:t>量</a:t>
            </a:r>
            <a:endParaRPr lang="en-US" altLang="zh-TW" sz="2800" dirty="0"/>
          </a:p>
          <a:p>
            <a:pPr lvl="2"/>
            <a:r>
              <a:rPr lang="en-US" altLang="zh-TW" dirty="0"/>
              <a:t>	</a:t>
            </a:r>
            <a:r>
              <a:rPr lang="en-US" altLang="zh-TW" sz="2400" dirty="0"/>
              <a:t>EX</a:t>
            </a:r>
            <a:r>
              <a:rPr lang="zh-TW" altLang="en-US" sz="2400" dirty="0"/>
              <a:t>：假設一本書一共有</a:t>
            </a:r>
            <a:r>
              <a:rPr lang="en-US" altLang="zh-TW" sz="2400" dirty="0"/>
              <a:t>711501 </a:t>
            </a:r>
            <a:r>
              <a:rPr lang="zh-TW" altLang="en-US" sz="2400" dirty="0"/>
              <a:t>個單字和符號，每隔三個字或者符號進行跳字操作構造的句子只有</a:t>
            </a:r>
            <a:r>
              <a:rPr lang="en-US" altLang="zh-TW" sz="2400" dirty="0"/>
              <a:t>237154 </a:t>
            </a:r>
            <a:r>
              <a:rPr lang="zh-TW" altLang="en-US" sz="2400" dirty="0"/>
              <a:t>個，是原數據量的</a:t>
            </a:r>
            <a:r>
              <a:rPr lang="en-US" altLang="zh-TW" sz="2400" dirty="0"/>
              <a:t>1/3</a:t>
            </a:r>
            <a:r>
              <a:rPr lang="zh-TW" altLang="en-US" sz="2400" dirty="0"/>
              <a:t>。</a:t>
            </a:r>
            <a:endParaRPr lang="en-US" altLang="zh-TW" sz="3600" dirty="0"/>
          </a:p>
          <a:p>
            <a:pPr lvl="1"/>
            <a:endParaRPr lang="en-US" altLang="zh-TW" sz="4800" b="1" dirty="0"/>
          </a:p>
        </p:txBody>
      </p:sp>
    </p:spTree>
    <p:extLst>
      <p:ext uri="{BB962C8B-B14F-4D97-AF65-F5344CB8AC3E}">
        <p14:creationId xmlns:p14="http://schemas.microsoft.com/office/powerpoint/2010/main" val="4698571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23F858-E7DD-4109-A97F-9D9CCA2D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183" y="2404531"/>
            <a:ext cx="8808786" cy="164630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One-hot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編碼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37BE69D-9A41-43D7-A1B9-BB9361C68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>
              <a:latin typeface="Heiti TC Medium" pitchFamily="2" charset="-128"/>
              <a:ea typeface="Heiti TC Medium" pitchFamily="2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98130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編碼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one-hot Encoding</a:t>
            </a: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對資料進行編碼，讓電腦將句子具有特徵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857250" lvl="2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8B4351E-B53B-4DC5-87B3-12D6297E3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704" y="2698374"/>
            <a:ext cx="6014300" cy="39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852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 fontScale="92500" lnSpcReduction="10000"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編碼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one-hot Encode</a:t>
            </a: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500" dirty="0">
                <a:solidFill>
                  <a:schemeClr val="tx1"/>
                </a:solidFill>
              </a:rPr>
              <a:t>One-hot</a:t>
            </a:r>
            <a:r>
              <a:rPr lang="zh-TW" altLang="en-US" sz="3500" dirty="0">
                <a:solidFill>
                  <a:schemeClr val="tx1"/>
                </a:solidFill>
              </a:rPr>
              <a:t>編碼</a:t>
            </a:r>
            <a:endParaRPr lang="en-US" altLang="zh-TW" sz="3500" dirty="0">
              <a:solidFill>
                <a:schemeClr val="tx1"/>
              </a:solidFill>
            </a:endParaRPr>
          </a:p>
          <a:p>
            <a:pPr marL="1657350" lvl="4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0000"/>
                </a:solidFill>
              </a:rPr>
              <a:t>單字</a:t>
            </a:r>
            <a:r>
              <a:rPr lang="zh-TW" altLang="en-US" sz="3200" dirty="0">
                <a:solidFill>
                  <a:schemeClr val="tx1"/>
                </a:solidFill>
              </a:rPr>
              <a:t>級別編碼</a:t>
            </a:r>
            <a:r>
              <a:rPr lang="en-US" altLang="zh-TW" sz="3200" dirty="0">
                <a:solidFill>
                  <a:schemeClr val="tx1"/>
                </a:solidFill>
              </a:rPr>
              <a:t>(Word Level)</a:t>
            </a:r>
          </a:p>
          <a:p>
            <a:pPr marL="2114550" lvl="5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所產生之編碼，對應一個</a:t>
            </a:r>
            <a:r>
              <a:rPr lang="zh-TW" altLang="en-US" sz="2800" dirty="0">
                <a:solidFill>
                  <a:srgbClr val="FF0000"/>
                </a:solidFill>
              </a:rPr>
              <a:t>詞彙</a:t>
            </a:r>
            <a:r>
              <a:rPr lang="zh-TW" altLang="en-US" sz="2800" dirty="0">
                <a:solidFill>
                  <a:schemeClr val="tx1"/>
                </a:solidFill>
              </a:rPr>
              <a:t>，如下圖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1657350" lvl="4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dirty="0">
              <a:solidFill>
                <a:schemeClr val="tx1"/>
              </a:solidFill>
            </a:endParaRPr>
          </a:p>
          <a:p>
            <a:pPr marL="1657350" lvl="4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dirty="0">
              <a:solidFill>
                <a:schemeClr val="tx1"/>
              </a:solidFill>
            </a:endParaRPr>
          </a:p>
          <a:p>
            <a:pPr marL="1657350" lvl="4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dirty="0">
              <a:solidFill>
                <a:schemeClr val="tx1"/>
              </a:solidFill>
            </a:endParaRPr>
          </a:p>
          <a:p>
            <a:pPr marL="1657350" lvl="4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dirty="0">
              <a:solidFill>
                <a:schemeClr val="tx1"/>
              </a:solidFill>
            </a:endParaRPr>
          </a:p>
          <a:p>
            <a:pPr marL="1657350" lvl="4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0000"/>
                </a:solidFill>
              </a:rPr>
              <a:t>字符</a:t>
            </a:r>
            <a:r>
              <a:rPr lang="zh-TW" altLang="en-US" sz="3200" dirty="0">
                <a:solidFill>
                  <a:schemeClr val="tx1"/>
                </a:solidFill>
              </a:rPr>
              <a:t>級別編碼</a:t>
            </a:r>
            <a:r>
              <a:rPr lang="en-US" altLang="zh-TW" sz="3200" dirty="0">
                <a:solidFill>
                  <a:schemeClr val="tx1"/>
                </a:solidFill>
              </a:rPr>
              <a:t>(Character Level)</a:t>
            </a:r>
          </a:p>
          <a:p>
            <a:pPr marL="2114550" lvl="5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所產生之編碼，對應一個</a:t>
            </a:r>
            <a:r>
              <a:rPr lang="zh-TW" altLang="en-US" sz="2800" dirty="0">
                <a:solidFill>
                  <a:srgbClr val="FF0000"/>
                </a:solidFill>
              </a:rPr>
              <a:t>字符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marL="2114550" lvl="5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此文本範例即為字符級別編碼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8F8B60D7-57AD-4483-8237-723345081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30" y="3233410"/>
            <a:ext cx="4176076" cy="167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14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xmlns="" id="{EF0C7BCB-A3A2-4B3E-9AD2-B502B5D5E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2160588"/>
            <a:ext cx="8596312" cy="388143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Anaconda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安裝以及虛擬環境建置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kumimoji="1" lang="en-US" altLang="zh-TW" sz="3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3600" b="1" dirty="0" err="1">
                <a:solidFill>
                  <a:schemeClr val="accent2">
                    <a:lumMod val="75000"/>
                  </a:schemeClr>
                </a:solidFill>
              </a:rPr>
              <a:t>Vscode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文本編輯器安裝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endParaRPr kumimoji="1" lang="en-US" altLang="zh-TW" sz="36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xmlns="" id="{9831917D-D0D5-4BA4-A515-C40F7B64B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</p:spTree>
    <p:extLst>
      <p:ext uri="{BB962C8B-B14F-4D97-AF65-F5344CB8AC3E}">
        <p14:creationId xmlns:p14="http://schemas.microsoft.com/office/powerpoint/2010/main" val="33875840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編碼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one-hot Encode</a:t>
            </a: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857250" lvl="2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F17C0CC8-5181-464A-821E-94B725A742F7}"/>
              </a:ext>
            </a:extLst>
          </p:cNvPr>
          <p:cNvSpPr txBox="1"/>
          <p:nvPr/>
        </p:nvSpPr>
        <p:spPr>
          <a:xfrm>
            <a:off x="1057988" y="2668609"/>
            <a:ext cx="78353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7200" dirty="0"/>
              <a:t>不了解</a:t>
            </a:r>
            <a:r>
              <a:rPr lang="en-US" altLang="zh-TW" sz="7200" dirty="0"/>
              <a:t>one-hot?</a:t>
            </a:r>
            <a:r>
              <a:rPr lang="zh-TW" altLang="en-US" sz="7200" dirty="0"/>
              <a:t> </a:t>
            </a:r>
            <a:endParaRPr lang="en-US" altLang="zh-TW" sz="7200" dirty="0"/>
          </a:p>
          <a:p>
            <a:pPr algn="ctr"/>
            <a:r>
              <a:rPr lang="zh-TW" altLang="en-US" sz="7200" dirty="0"/>
              <a:t>舉個例子吧</a:t>
            </a:r>
          </a:p>
        </p:txBody>
      </p:sp>
    </p:spTree>
    <p:extLst>
      <p:ext uri="{BB962C8B-B14F-4D97-AF65-F5344CB8AC3E}">
        <p14:creationId xmlns:p14="http://schemas.microsoft.com/office/powerpoint/2010/main" val="1786285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編碼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one-hot Encode</a:t>
            </a: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400" dirty="0">
                <a:solidFill>
                  <a:schemeClr val="tx1"/>
                </a:solidFill>
              </a:rPr>
              <a:t>字符級別編碼</a:t>
            </a:r>
            <a:r>
              <a:rPr lang="zh-TW" altLang="en-US" sz="3400" dirty="0" smtClean="0">
                <a:solidFill>
                  <a:schemeClr val="tx1"/>
                </a:solidFill>
              </a:rPr>
              <a:t>範例</a:t>
            </a:r>
            <a:r>
              <a:rPr lang="en-US" altLang="zh-TW" sz="3400" smtClean="0">
                <a:solidFill>
                  <a:srgbClr val="FF0000"/>
                </a:solidFill>
              </a:rPr>
              <a:t>(example.py)</a:t>
            </a:r>
            <a:endParaRPr lang="en-US" altLang="zh-TW" sz="2400" dirty="0">
              <a:solidFill>
                <a:srgbClr val="FF0000"/>
              </a:solidFill>
            </a:endParaRPr>
          </a:p>
          <a:p>
            <a:pPr marL="1314450" lvl="3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600" dirty="0">
                <a:solidFill>
                  <a:schemeClr val="tx1"/>
                </a:solidFill>
              </a:rPr>
              <a:t>將</a:t>
            </a:r>
            <a:r>
              <a:rPr lang="en-US" altLang="zh-TW" sz="2600" dirty="0">
                <a:solidFill>
                  <a:schemeClr val="tx1"/>
                </a:solidFill>
              </a:rPr>
              <a:t>text</a:t>
            </a:r>
            <a:r>
              <a:rPr lang="zh-TW" altLang="en-US" sz="2600" dirty="0">
                <a:solidFill>
                  <a:schemeClr val="tx1"/>
                </a:solidFill>
              </a:rPr>
              <a:t>中句子切換成</a:t>
            </a:r>
            <a:r>
              <a:rPr lang="zh-TW" altLang="en-US" sz="2600" dirty="0">
                <a:solidFill>
                  <a:srgbClr val="FF0000"/>
                </a:solidFill>
              </a:rPr>
              <a:t>單個字符</a:t>
            </a:r>
            <a:r>
              <a:rPr lang="en-US" altLang="zh-TW" sz="2600" dirty="0">
                <a:solidFill>
                  <a:srgbClr val="FF0000"/>
                </a:solidFill>
              </a:rPr>
              <a:t>(character)</a:t>
            </a:r>
            <a:r>
              <a:rPr lang="zh-TW" altLang="en-US" sz="2600" dirty="0">
                <a:solidFill>
                  <a:schemeClr val="tx1"/>
                </a:solidFill>
              </a:rPr>
              <a:t>，並排序</a:t>
            </a:r>
            <a:r>
              <a:rPr lang="en-US" altLang="zh-TW" sz="2600" dirty="0">
                <a:solidFill>
                  <a:schemeClr val="tx1"/>
                </a:solidFill>
              </a:rPr>
              <a:t>-&gt;</a:t>
            </a:r>
            <a:br>
              <a:rPr lang="en-US" altLang="zh-TW" sz="2600" dirty="0">
                <a:solidFill>
                  <a:schemeClr val="tx1"/>
                </a:solidFill>
              </a:rPr>
            </a:br>
            <a:r>
              <a:rPr lang="zh-TW" altLang="en-US" sz="2600" dirty="0">
                <a:solidFill>
                  <a:schemeClr val="tx1"/>
                </a:solidFill>
              </a:rPr>
              <a:t>對於每個字符進行</a:t>
            </a:r>
            <a:r>
              <a:rPr lang="zh-TW" altLang="en-US" sz="2600" dirty="0">
                <a:solidFill>
                  <a:srgbClr val="FF0000"/>
                </a:solidFill>
              </a:rPr>
              <a:t>編碼</a:t>
            </a:r>
            <a:r>
              <a:rPr lang="en-US" altLang="zh-TW" sz="2600" dirty="0">
                <a:solidFill>
                  <a:schemeClr val="tx1"/>
                </a:solidFill>
              </a:rPr>
              <a:t>-&gt;</a:t>
            </a:r>
            <a:r>
              <a:rPr lang="zh-TW" altLang="en-US" sz="2600" dirty="0">
                <a:solidFill>
                  <a:schemeClr val="tx1"/>
                </a:solidFill>
              </a:rPr>
              <a:t>印出</a:t>
            </a:r>
            <a:r>
              <a:rPr lang="en-US" altLang="zh-TW" sz="2600" dirty="0">
                <a:solidFill>
                  <a:schemeClr val="tx1"/>
                </a:solidFill>
              </a:rPr>
              <a:t>text</a:t>
            </a:r>
            <a:r>
              <a:rPr lang="zh-TW" altLang="en-US" sz="2600" dirty="0">
                <a:solidFill>
                  <a:schemeClr val="tx1"/>
                </a:solidFill>
              </a:rPr>
              <a:t>中第一個字</a:t>
            </a:r>
            <a:r>
              <a:rPr lang="en-US" altLang="zh-TW" sz="2600" dirty="0">
                <a:solidFill>
                  <a:srgbClr val="FF0000"/>
                </a:solidFill>
              </a:rPr>
              <a:t>The</a:t>
            </a:r>
            <a:r>
              <a:rPr lang="zh-TW" altLang="en-US" sz="2600" dirty="0">
                <a:solidFill>
                  <a:srgbClr val="FF0000"/>
                </a:solidFill>
              </a:rPr>
              <a:t>的編碼</a:t>
            </a:r>
            <a:r>
              <a:rPr lang="en-US" altLang="zh-TW" sz="2600" dirty="0">
                <a:solidFill>
                  <a:srgbClr val="FF0000"/>
                </a:solidFill>
              </a:rPr>
              <a:t/>
            </a:r>
            <a:br>
              <a:rPr lang="en-US" altLang="zh-TW" sz="2600" dirty="0">
                <a:solidFill>
                  <a:srgbClr val="FF0000"/>
                </a:solidFill>
              </a:rPr>
            </a:br>
            <a:endParaRPr lang="en-US" altLang="zh-TW" sz="2600" dirty="0"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071BC3C3-F2FE-492B-AED7-AC277B1B79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9" b="30501"/>
          <a:stretch/>
        </p:blipFill>
        <p:spPr>
          <a:xfrm>
            <a:off x="2104767" y="3322904"/>
            <a:ext cx="7110890" cy="276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723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編碼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one-hot Encode</a:t>
            </a: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857250" lvl="2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輸出結果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1314450" lvl="3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2600" dirty="0">
                <a:solidFill>
                  <a:schemeClr val="tx1"/>
                </a:solidFill>
              </a:rPr>
              <a:t>286</a:t>
            </a:r>
            <a:r>
              <a:rPr lang="en-US" altLang="zh-TW" sz="2600" dirty="0">
                <a:solidFill>
                  <a:srgbClr val="FF0000"/>
                </a:solidFill>
              </a:rPr>
              <a:t/>
            </a:r>
            <a:br>
              <a:rPr lang="en-US" altLang="zh-TW" sz="2600" dirty="0">
                <a:solidFill>
                  <a:srgbClr val="FF0000"/>
                </a:solidFill>
              </a:rPr>
            </a:br>
            <a:endParaRPr lang="en-US" altLang="zh-TW" sz="2600" dirty="0">
              <a:solidFill>
                <a:srgbClr val="FF0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1FD19551-6BBA-4C3E-883C-20FF5FF308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8" t="2437" r="5320" b="-2437"/>
          <a:stretch/>
        </p:blipFill>
        <p:spPr>
          <a:xfrm>
            <a:off x="1579907" y="3357626"/>
            <a:ext cx="8596668" cy="117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265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23F858-E7DD-4109-A97F-9D9CCA2D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183" y="2404531"/>
            <a:ext cx="8808786" cy="1646302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追蹤訓練時編碼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37BE69D-9A41-43D7-A1B9-BB9361C68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>
              <a:latin typeface="Heiti TC Medium" pitchFamily="2" charset="-128"/>
              <a:ea typeface="Heiti TC Medium" pitchFamily="2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89983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編碼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one-hot Encode</a:t>
            </a: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進行</a:t>
            </a:r>
            <a:r>
              <a:rPr lang="en-US" altLang="zh-TW" sz="2800" dirty="0">
                <a:solidFill>
                  <a:schemeClr val="tx1"/>
                </a:solidFill>
              </a:rPr>
              <a:t>one-hot </a:t>
            </a:r>
            <a:r>
              <a:rPr lang="zh-TW" altLang="en-US" sz="2800" dirty="0">
                <a:solidFill>
                  <a:schemeClr val="tx1"/>
                </a:solidFill>
              </a:rPr>
              <a:t>編碼並將它們打包成形狀為</a:t>
            </a: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zh-TW" altLang="en-US" sz="2800" dirty="0">
                <a:solidFill>
                  <a:srgbClr val="FF0000"/>
                </a:solidFill>
              </a:rPr>
              <a:t>（</a:t>
            </a:r>
            <a:r>
              <a:rPr lang="en-US" altLang="zh-TW" sz="2800" dirty="0">
                <a:solidFill>
                  <a:srgbClr val="FF0000"/>
                </a:solidFill>
              </a:rPr>
              <a:t>sequence</a:t>
            </a:r>
            <a:r>
              <a:rPr lang="zh-TW" altLang="en-US" sz="2800" dirty="0">
                <a:solidFill>
                  <a:srgbClr val="FF0000"/>
                </a:solidFill>
              </a:rPr>
              <a:t>，</a:t>
            </a:r>
            <a:r>
              <a:rPr lang="en-US" altLang="zh-TW" sz="2800" dirty="0" err="1">
                <a:solidFill>
                  <a:srgbClr val="FF0000"/>
                </a:solidFill>
              </a:rPr>
              <a:t>maxlen</a:t>
            </a:r>
            <a:r>
              <a:rPr lang="zh-TW" altLang="en-US" sz="2800" dirty="0">
                <a:solidFill>
                  <a:srgbClr val="FF0000"/>
                </a:solidFill>
              </a:rPr>
              <a:t>，</a:t>
            </a:r>
            <a:r>
              <a:rPr lang="en-US" altLang="zh-TW" sz="2800" dirty="0" err="1">
                <a:solidFill>
                  <a:srgbClr val="FF0000"/>
                </a:solidFill>
              </a:rPr>
              <a:t>unique_characters</a:t>
            </a:r>
            <a:r>
              <a:rPr lang="zh-TW" altLang="en-US" sz="2800" dirty="0">
                <a:solidFill>
                  <a:srgbClr val="FF0000"/>
                </a:solidFill>
              </a:rPr>
              <a:t>）</a:t>
            </a:r>
            <a:r>
              <a:rPr lang="zh-TW" altLang="en-US" sz="2800" dirty="0">
                <a:solidFill>
                  <a:schemeClr val="tx1"/>
                </a:solidFill>
              </a:rPr>
              <a:t>的</a:t>
            </a: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	3D </a:t>
            </a:r>
            <a:r>
              <a:rPr lang="en-US" altLang="zh-TW" sz="2800" dirty="0" err="1">
                <a:solidFill>
                  <a:schemeClr val="tx1"/>
                </a:solidFill>
              </a:rPr>
              <a:t>Numpy</a:t>
            </a:r>
            <a:r>
              <a:rPr lang="zh-TW" altLang="en-US" sz="2800" dirty="0">
                <a:solidFill>
                  <a:schemeClr val="tx1"/>
                </a:solidFill>
              </a:rPr>
              <a:t>數組</a:t>
            </a:r>
            <a:r>
              <a:rPr lang="en-US" altLang="zh-TW" sz="2800" dirty="0">
                <a:solidFill>
                  <a:schemeClr val="tx1"/>
                </a:solidFill>
              </a:rPr>
              <a:t>`x`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marL="857250" lvl="2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677AC99E-6083-46A0-8067-21C4CC9A7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593" y="3883140"/>
            <a:ext cx="7717409" cy="208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468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編碼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one-hot Encode</a:t>
            </a: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857250" lvl="2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0000"/>
                </a:solidFill>
              </a:rPr>
              <a:t>（</a:t>
            </a:r>
            <a:r>
              <a:rPr lang="en-US" altLang="zh-TW" sz="2800" dirty="0">
                <a:solidFill>
                  <a:srgbClr val="FF0000"/>
                </a:solidFill>
              </a:rPr>
              <a:t>sequence</a:t>
            </a:r>
            <a:r>
              <a:rPr lang="zh-TW" altLang="en-US" sz="2800" dirty="0">
                <a:solidFill>
                  <a:srgbClr val="FF0000"/>
                </a:solidFill>
              </a:rPr>
              <a:t>，</a:t>
            </a:r>
            <a:r>
              <a:rPr lang="en-US" altLang="zh-TW" sz="2800" dirty="0" err="1">
                <a:solidFill>
                  <a:srgbClr val="FF0000"/>
                </a:solidFill>
              </a:rPr>
              <a:t>maxlen</a:t>
            </a:r>
            <a:r>
              <a:rPr lang="zh-TW" altLang="en-US" sz="2800" dirty="0">
                <a:solidFill>
                  <a:srgbClr val="FF0000"/>
                </a:solidFill>
              </a:rPr>
              <a:t>，</a:t>
            </a:r>
            <a:r>
              <a:rPr lang="en-US" altLang="zh-TW" sz="2800" dirty="0" err="1">
                <a:solidFill>
                  <a:srgbClr val="FF0000"/>
                </a:solidFill>
              </a:rPr>
              <a:t>unique_characters</a:t>
            </a:r>
            <a:r>
              <a:rPr lang="zh-TW" altLang="en-US" sz="2800" dirty="0">
                <a:solidFill>
                  <a:srgbClr val="FF0000"/>
                </a:solidFill>
              </a:rPr>
              <a:t>）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marL="857250" lvl="2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由上述即可以翻譯成</a:t>
            </a: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		</a:t>
            </a:r>
            <a:r>
              <a:rPr lang="zh-TW" altLang="en-US" sz="2800" dirty="0">
                <a:solidFill>
                  <a:srgbClr val="FF0000"/>
                </a:solidFill>
              </a:rPr>
              <a:t>第</a:t>
            </a:r>
            <a:r>
              <a:rPr lang="en-US" altLang="zh-TW" sz="2800" dirty="0">
                <a:solidFill>
                  <a:srgbClr val="FF0000"/>
                </a:solidFill>
              </a:rPr>
              <a:t>x</a:t>
            </a:r>
            <a:r>
              <a:rPr lang="zh-TW" altLang="en-US" sz="2800" dirty="0">
                <a:solidFill>
                  <a:srgbClr val="FF0000"/>
                </a:solidFill>
              </a:rPr>
              <a:t>句子的</a:t>
            </a:r>
            <a:r>
              <a:rPr lang="en-US" altLang="zh-TW" sz="2800" dirty="0">
                <a:solidFill>
                  <a:srgbClr val="FF0000"/>
                </a:solidFill>
              </a:rPr>
              <a:t>y</a:t>
            </a:r>
            <a:r>
              <a:rPr lang="zh-TW" altLang="en-US" sz="2800" dirty="0">
                <a:solidFill>
                  <a:srgbClr val="FF0000"/>
                </a:solidFill>
              </a:rPr>
              <a:t>位置上是否使用了</a:t>
            </a:r>
            <a:r>
              <a:rPr lang="en-US" altLang="zh-TW" sz="2800" dirty="0">
                <a:solidFill>
                  <a:srgbClr val="FF0000"/>
                </a:solidFill>
              </a:rPr>
              <a:t>”</a:t>
            </a:r>
            <a:r>
              <a:rPr lang="zh-TW" altLang="en-US" sz="2800" dirty="0">
                <a:solidFill>
                  <a:srgbClr val="FF0000"/>
                </a:solidFill>
              </a:rPr>
              <a:t>字母</a:t>
            </a:r>
            <a:r>
              <a:rPr lang="en-US" altLang="zh-TW" sz="2800" dirty="0">
                <a:solidFill>
                  <a:srgbClr val="FF0000"/>
                </a:solidFill>
              </a:rPr>
              <a:t>[z]”</a:t>
            </a:r>
            <a:br>
              <a:rPr lang="en-US" altLang="zh-TW" sz="2800" dirty="0">
                <a:solidFill>
                  <a:srgbClr val="FF0000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en-US" altLang="zh-TW" sz="2800" dirty="0">
                <a:solidFill>
                  <a:schemeClr val="tx1"/>
                </a:solidFill>
              </a:rPr>
              <a:t>			</a:t>
            </a:r>
            <a:r>
              <a:rPr lang="zh-TW" altLang="en-US" sz="2800" dirty="0">
                <a:solidFill>
                  <a:schemeClr val="tx1"/>
                </a:solidFill>
              </a:rPr>
              <a:t>是則為</a:t>
            </a:r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zh-TW" altLang="en-US" sz="2800" dirty="0">
                <a:solidFill>
                  <a:schemeClr val="tx1"/>
                </a:solidFill>
              </a:rPr>
              <a:t>，否則為</a:t>
            </a:r>
            <a:r>
              <a:rPr lang="en-US" altLang="zh-TW" sz="2800" dirty="0">
                <a:solidFill>
                  <a:srgbClr val="FF0000"/>
                </a:solidFill>
              </a:rPr>
              <a:t>0</a:t>
            </a: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endParaRPr lang="en-US" altLang="zh-TW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879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23F858-E7DD-4109-A97F-9D9CCA2D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183" y="2404531"/>
            <a:ext cx="8808786" cy="1646302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神經網路建置詳述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37BE69D-9A41-43D7-A1B9-BB9361C68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>
              <a:latin typeface="Heiti TC Medium" pitchFamily="2" charset="-128"/>
              <a:ea typeface="Heiti TC Medium" pitchFamily="2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40247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50906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神經網路建置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400" dirty="0">
                <a:solidFill>
                  <a:schemeClr val="tx1"/>
                </a:solidFill>
              </a:rPr>
              <a:t>Sequential</a:t>
            </a:r>
            <a:r>
              <a:rPr lang="zh-TW" altLang="en-US" sz="3400" dirty="0">
                <a:solidFill>
                  <a:schemeClr val="tx1"/>
                </a:solidFill>
              </a:rPr>
              <a:t> 序貫模型</a:t>
            </a:r>
            <a:endParaRPr lang="en-US" altLang="zh-TW" sz="34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 err="1">
                <a:solidFill>
                  <a:schemeClr val="tx1"/>
                </a:solidFill>
              </a:rPr>
              <a:t>Keras</a:t>
            </a:r>
            <a:r>
              <a:rPr lang="zh-TW" altLang="en-US" sz="2800" dirty="0">
                <a:solidFill>
                  <a:srgbClr val="FF0000"/>
                </a:solidFill>
              </a:rPr>
              <a:t>包裝了實際模組產生過程</a:t>
            </a:r>
            <a:r>
              <a:rPr lang="zh-TW" altLang="en-US" sz="2800" dirty="0">
                <a:solidFill>
                  <a:schemeClr val="tx1"/>
                </a:solidFill>
              </a:rPr>
              <a:t>，以</a:t>
            </a:r>
            <a:r>
              <a:rPr lang="zh-TW" altLang="en-US" sz="2800" dirty="0">
                <a:solidFill>
                  <a:srgbClr val="FF0000"/>
                </a:solidFill>
              </a:rPr>
              <a:t>降低神經網路學習困難度</a:t>
            </a:r>
            <a:r>
              <a:rPr lang="zh-TW" altLang="en-US" sz="2800" dirty="0">
                <a:solidFill>
                  <a:schemeClr val="tx1"/>
                </a:solidFill>
              </a:rPr>
              <a:t>，可</a:t>
            </a:r>
            <a:r>
              <a:rPr lang="zh-TW" altLang="en-US" sz="2800" dirty="0">
                <a:solidFill>
                  <a:srgbClr val="FF0000"/>
                </a:solidFill>
              </a:rPr>
              <a:t>定義多個</a:t>
            </a:r>
            <a:r>
              <a:rPr lang="en-US" altLang="zh-TW" sz="2800" dirty="0">
                <a:solidFill>
                  <a:srgbClr val="FF0000"/>
                </a:solidFill>
              </a:rPr>
              <a:t>layer</a:t>
            </a:r>
            <a:r>
              <a:rPr lang="zh-TW" altLang="en-US" sz="2800" dirty="0">
                <a:solidFill>
                  <a:schemeClr val="tx1"/>
                </a:solidFill>
              </a:rPr>
              <a:t>並將以</a:t>
            </a:r>
            <a:r>
              <a:rPr lang="zh-TW" altLang="en-US" sz="2800" dirty="0">
                <a:solidFill>
                  <a:srgbClr val="FF0000"/>
                </a:solidFill>
              </a:rPr>
              <a:t>陣列</a:t>
            </a:r>
            <a:r>
              <a:rPr lang="zh-TW" altLang="en-US" sz="2800" dirty="0">
                <a:solidFill>
                  <a:schemeClr val="tx1"/>
                </a:solidFill>
              </a:rPr>
              <a:t>方式傳參數給</a:t>
            </a:r>
            <a:r>
              <a:rPr lang="en-US" altLang="zh-TW" sz="2800" dirty="0">
                <a:solidFill>
                  <a:schemeClr val="tx1"/>
                </a:solidFill>
              </a:rPr>
              <a:t>Sequential</a:t>
            </a: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>
                <a:solidFill>
                  <a:schemeClr val="tx1"/>
                </a:solidFill>
              </a:rPr>
              <a:t>Sequential</a:t>
            </a:r>
            <a:r>
              <a:rPr lang="zh-TW" altLang="en-US" sz="2800" dirty="0">
                <a:solidFill>
                  <a:schemeClr val="tx1"/>
                </a:solidFill>
              </a:rPr>
              <a:t>模型</a:t>
            </a:r>
            <a:r>
              <a:rPr lang="en-US" altLang="zh-TW" sz="2800" dirty="0">
                <a:solidFill>
                  <a:schemeClr val="tx1"/>
                </a:solidFill>
              </a:rPr>
              <a:t>API</a:t>
            </a:r>
            <a:r>
              <a:rPr lang="zh-TW" altLang="en-US" sz="2800" dirty="0">
                <a:solidFill>
                  <a:schemeClr val="tx1"/>
                </a:solidFill>
              </a:rPr>
              <a:t>對於在大多數情況下非常有用與方便，但也有一些</a:t>
            </a:r>
            <a:r>
              <a:rPr lang="zh-TW" altLang="en-US" sz="2800" dirty="0">
                <a:solidFill>
                  <a:srgbClr val="FF0000"/>
                </a:solidFill>
              </a:rPr>
              <a:t>局限性</a:t>
            </a:r>
            <a:r>
              <a:rPr lang="zh-TW" altLang="en-US" sz="2800" dirty="0">
                <a:solidFill>
                  <a:schemeClr val="tx1"/>
                </a:solidFill>
              </a:rPr>
              <a:t>。 例如，</a:t>
            </a:r>
            <a:r>
              <a:rPr lang="zh-TW" altLang="en-US" sz="2800" dirty="0">
                <a:solidFill>
                  <a:srgbClr val="FF0000"/>
                </a:solidFill>
              </a:rPr>
              <a:t>網絡拓撲結構</a:t>
            </a:r>
            <a:r>
              <a:rPr lang="zh-TW" altLang="en-US" sz="2800" dirty="0">
                <a:solidFill>
                  <a:schemeClr val="tx1"/>
                </a:solidFill>
              </a:rPr>
              <a:t>可能</a:t>
            </a:r>
            <a:r>
              <a:rPr lang="zh-TW" altLang="en-US" sz="2800" dirty="0">
                <a:solidFill>
                  <a:srgbClr val="FF0000"/>
                </a:solidFill>
              </a:rPr>
              <a:t>具有多個不同輸入</a:t>
            </a:r>
            <a:r>
              <a:rPr lang="zh-TW" altLang="en-US" sz="2800" dirty="0">
                <a:solidFill>
                  <a:schemeClr val="tx1"/>
                </a:solidFill>
              </a:rPr>
              <a:t>，產生</a:t>
            </a:r>
            <a:r>
              <a:rPr lang="zh-TW" altLang="en-US" sz="2800" dirty="0">
                <a:solidFill>
                  <a:srgbClr val="FF0000"/>
                </a:solidFill>
              </a:rPr>
              <a:t>多個輸出或重複使用共享圖層的複雜模型</a:t>
            </a:r>
            <a:r>
              <a:rPr lang="zh-TW" altLang="en-US" sz="2800" dirty="0">
                <a:solidFill>
                  <a:schemeClr val="tx1"/>
                </a:solidFill>
              </a:rPr>
              <a:t>。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43F7689-B9C7-4F1E-B1CB-8C2E471AD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" t="278" r="63569" b="88929"/>
          <a:stretch/>
        </p:blipFill>
        <p:spPr>
          <a:xfrm>
            <a:off x="1407862" y="2111828"/>
            <a:ext cx="3475224" cy="54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90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神經網路建置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400" dirty="0">
                <a:solidFill>
                  <a:schemeClr val="tx1"/>
                </a:solidFill>
              </a:rPr>
              <a:t>LSTM</a:t>
            </a:r>
            <a:r>
              <a:rPr lang="zh-TW" altLang="en-US" sz="3400" dirty="0">
                <a:solidFill>
                  <a:schemeClr val="tx1"/>
                </a:solidFill>
              </a:rPr>
              <a:t>參數</a:t>
            </a:r>
            <a:endParaRPr lang="en-US" altLang="zh-TW" sz="34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solidFill>
                  <a:schemeClr val="tx1"/>
                </a:solidFill>
              </a:rPr>
              <a:t>Unite</a:t>
            </a:r>
            <a:r>
              <a:rPr lang="zh-TW" altLang="en-US" sz="3200" dirty="0">
                <a:solidFill>
                  <a:schemeClr val="tx1"/>
                </a:solidFill>
              </a:rPr>
              <a:t> </a:t>
            </a:r>
            <a:r>
              <a:rPr lang="en-US" altLang="zh-TW" sz="3200" dirty="0">
                <a:solidFill>
                  <a:schemeClr val="tx1"/>
                </a:solidFill>
              </a:rPr>
              <a:t>=</a:t>
            </a:r>
            <a:r>
              <a:rPr lang="zh-TW" altLang="en-US" sz="3200" dirty="0">
                <a:solidFill>
                  <a:schemeClr val="tx1"/>
                </a:solidFill>
              </a:rPr>
              <a:t> </a:t>
            </a:r>
            <a:r>
              <a:rPr lang="en-US" altLang="zh-TW" sz="3200" dirty="0">
                <a:solidFill>
                  <a:schemeClr val="tx1"/>
                </a:solidFill>
              </a:rPr>
              <a:t>128</a:t>
            </a:r>
            <a:r>
              <a:rPr lang="zh-TW" altLang="en-US" sz="3200" dirty="0">
                <a:solidFill>
                  <a:schemeClr val="tx1"/>
                </a:solidFill>
              </a:rPr>
              <a:t> </a:t>
            </a:r>
            <a:r>
              <a:rPr lang="en-US" altLang="zh-TW" sz="3200" dirty="0">
                <a:solidFill>
                  <a:schemeClr val="tx1"/>
                </a:solidFill>
              </a:rPr>
              <a:t>-&gt;</a:t>
            </a:r>
            <a:r>
              <a:rPr lang="zh-TW" altLang="en-US" sz="3200" dirty="0">
                <a:solidFill>
                  <a:schemeClr val="tx1"/>
                </a:solidFill>
              </a:rPr>
              <a:t> </a:t>
            </a:r>
            <a:r>
              <a:rPr lang="zh-TW" altLang="en-US" sz="3200" dirty="0">
                <a:solidFill>
                  <a:srgbClr val="FF0000"/>
                </a:solidFill>
              </a:rPr>
              <a:t>神經元數目</a:t>
            </a:r>
            <a:r>
              <a:rPr lang="zh-TW" altLang="en-US" sz="3200" dirty="0">
                <a:solidFill>
                  <a:schemeClr val="tx1"/>
                </a:solidFill>
              </a:rPr>
              <a:t>為</a:t>
            </a:r>
            <a:r>
              <a:rPr lang="en-US" altLang="zh-TW" sz="3200" dirty="0">
                <a:solidFill>
                  <a:schemeClr val="tx1"/>
                </a:solidFill>
              </a:rPr>
              <a:t>128</a:t>
            </a: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 err="1">
                <a:solidFill>
                  <a:schemeClr val="tx1"/>
                </a:solidFill>
              </a:rPr>
              <a:t>Input_shape</a:t>
            </a:r>
            <a:r>
              <a:rPr lang="en-US" altLang="zh-TW" sz="3200" dirty="0">
                <a:solidFill>
                  <a:schemeClr val="tx1"/>
                </a:solidFill>
              </a:rPr>
              <a:t> -&gt;</a:t>
            </a:r>
            <a:r>
              <a:rPr lang="zh-TW" altLang="en-US" sz="3200" dirty="0">
                <a:solidFill>
                  <a:schemeClr val="tx1"/>
                </a:solidFill>
              </a:rPr>
              <a:t> 預設模組</a:t>
            </a:r>
            <a:r>
              <a:rPr lang="zh-TW" altLang="en-US" sz="3200" dirty="0">
                <a:solidFill>
                  <a:srgbClr val="FF0000"/>
                </a:solidFill>
              </a:rPr>
              <a:t>接收資料時的大小描述</a:t>
            </a:r>
            <a:r>
              <a:rPr lang="en-US" altLang="zh-TW" sz="3200" dirty="0">
                <a:solidFill>
                  <a:srgbClr val="FF0000"/>
                </a:solidFill>
              </a:rPr>
              <a:t>(Shape)</a:t>
            </a:r>
          </a:p>
          <a:p>
            <a:pPr marL="1657350" lvl="4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0000"/>
                </a:solidFill>
              </a:rPr>
              <a:t>注意：訓練後所產生之模組，欲使用之需輸入</a:t>
            </a:r>
            <a:r>
              <a:rPr lang="en-US" altLang="zh-TW" sz="2800" dirty="0">
                <a:solidFill>
                  <a:srgbClr val="FF0000"/>
                </a:solidFill>
              </a:rPr>
              <a:t>shape</a:t>
            </a:r>
            <a:r>
              <a:rPr lang="zh-TW" altLang="en-US" sz="2800" dirty="0">
                <a:solidFill>
                  <a:srgbClr val="FF0000"/>
                </a:solidFill>
              </a:rPr>
              <a:t>相同之資料</a:t>
            </a:r>
            <a:endParaRPr lang="en-US" altLang="zh-TW" sz="28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43F7689-B9C7-4F1E-B1CB-8C2E471AD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" t="10390" r="9732" b="78440"/>
          <a:stretch/>
        </p:blipFill>
        <p:spPr>
          <a:xfrm>
            <a:off x="1407861" y="2111828"/>
            <a:ext cx="8666375" cy="5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52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基本神經網路神經元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400" dirty="0">
                <a:solidFill>
                  <a:schemeClr val="tx1"/>
                </a:solidFill>
              </a:rPr>
              <a:t>x</a:t>
            </a:r>
            <a:r>
              <a:rPr lang="zh-TW" altLang="en-US" sz="3400" dirty="0">
                <a:solidFill>
                  <a:schemeClr val="tx1"/>
                </a:solidFill>
              </a:rPr>
              <a:t>代表輸入參數、</a:t>
            </a:r>
            <a:r>
              <a:rPr lang="en-US" altLang="zh-TW" sz="3400" dirty="0">
                <a:solidFill>
                  <a:schemeClr val="tx1"/>
                </a:solidFill>
              </a:rPr>
              <a:t>w</a:t>
            </a:r>
            <a:r>
              <a:rPr lang="zh-TW" altLang="en-US" sz="3400" dirty="0">
                <a:solidFill>
                  <a:schemeClr val="tx1"/>
                </a:solidFill>
              </a:rPr>
              <a:t>代表各自權重、</a:t>
            </a:r>
            <a:r>
              <a:rPr lang="en-US" altLang="zh-TW" sz="3400" dirty="0">
                <a:solidFill>
                  <a:schemeClr val="tx1"/>
                </a:solidFill>
              </a:rPr>
              <a:t>b</a:t>
            </a:r>
            <a:r>
              <a:rPr lang="zh-TW" altLang="en-US" sz="3400" dirty="0">
                <a:solidFill>
                  <a:schemeClr val="tx1"/>
                </a:solidFill>
              </a:rPr>
              <a:t>代表位移量</a:t>
            </a:r>
            <a:r>
              <a:rPr lang="en-US" altLang="zh-TW" sz="3400" dirty="0">
                <a:solidFill>
                  <a:schemeClr val="tx1"/>
                </a:solidFill>
              </a:rPr>
              <a:t/>
            </a:r>
            <a:br>
              <a:rPr lang="en-US" altLang="zh-TW" sz="3400" dirty="0">
                <a:solidFill>
                  <a:schemeClr val="tx1"/>
                </a:solidFill>
              </a:rPr>
            </a:br>
            <a:r>
              <a:rPr lang="zh-TW" altLang="en-US" sz="3400" dirty="0">
                <a:solidFill>
                  <a:schemeClr val="tx1"/>
                </a:solidFill>
              </a:rPr>
              <a:t>最終向下層輸出</a:t>
            </a:r>
            <a:r>
              <a:rPr lang="en-US" altLang="zh-TW" sz="3400" dirty="0">
                <a:solidFill>
                  <a:schemeClr val="tx1"/>
                </a:solidFill>
              </a:rPr>
              <a:t>y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CC1F7F51-B4F2-4CA4-9380-1BB50943B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747" y="3130880"/>
            <a:ext cx="5052768" cy="328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968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8706363" cy="506310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Anaconda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安裝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dirty="0"/>
              <a:t>下載、安裝</a:t>
            </a:r>
            <a:endParaRPr lang="en-US" altLang="zh-TW" sz="3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dirty="0"/>
              <a:t>環境變數設定</a:t>
            </a:r>
            <a:endParaRPr lang="en-US" altLang="zh-TW" sz="3400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sz="3400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虛擬環境設定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altLang="zh-TW" sz="3400" dirty="0"/>
          </a:p>
          <a:p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088062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基本神經網路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400" dirty="0">
                <a:solidFill>
                  <a:schemeClr val="tx1"/>
                </a:solidFill>
              </a:rPr>
              <a:t>藉由多個神經元建構出一個神經網路</a:t>
            </a:r>
            <a:endParaRPr lang="en-US" altLang="zh-TW" sz="34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335F77B2-2D88-48B2-A948-B837DFFAB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237" y="2726282"/>
            <a:ext cx="6542201" cy="392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37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神經網路建置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400" dirty="0">
                <a:solidFill>
                  <a:schemeClr val="tx1"/>
                </a:solidFill>
              </a:rPr>
              <a:t>Dense</a:t>
            </a: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於此範例中，此層為輸出層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 err="1">
                <a:solidFill>
                  <a:schemeClr val="tx1"/>
                </a:solidFill>
              </a:rPr>
              <a:t>len</a:t>
            </a:r>
            <a:r>
              <a:rPr lang="en-US" altLang="zh-TW" sz="2800" dirty="0">
                <a:solidFill>
                  <a:schemeClr val="tx1"/>
                </a:solidFill>
              </a:rPr>
              <a:t>(chars)</a:t>
            </a:r>
            <a:r>
              <a:rPr lang="zh-TW" altLang="en-US" sz="2800" dirty="0">
                <a:solidFill>
                  <a:schemeClr val="tx1"/>
                </a:solidFill>
              </a:rPr>
              <a:t>即是輸出層</a:t>
            </a:r>
            <a:r>
              <a:rPr lang="zh-TW" altLang="en-US" sz="2800" dirty="0">
                <a:solidFill>
                  <a:srgbClr val="FF0000"/>
                </a:solidFill>
              </a:rPr>
              <a:t>輸出分類總數量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 err="1">
                <a:solidFill>
                  <a:srgbClr val="FF0000"/>
                </a:solidFill>
              </a:rPr>
              <a:t>softmax</a:t>
            </a:r>
            <a:r>
              <a:rPr lang="zh-TW" altLang="en-US" sz="2800" dirty="0">
                <a:solidFill>
                  <a:schemeClr val="tx1"/>
                </a:solidFill>
              </a:rPr>
              <a:t>是個非常常用而且比較重要的函數，尤其在多分類的場景中使用廣泛。他把一些</a:t>
            </a:r>
            <a:r>
              <a:rPr lang="zh-TW" altLang="en-US" sz="2800" dirty="0">
                <a:solidFill>
                  <a:srgbClr val="FF0000"/>
                </a:solidFill>
              </a:rPr>
              <a:t>輸入映射為</a:t>
            </a:r>
            <a:r>
              <a:rPr lang="en-US" altLang="zh-TW" sz="2800" dirty="0">
                <a:solidFill>
                  <a:srgbClr val="FF0000"/>
                </a:solidFill>
              </a:rPr>
              <a:t>0-1</a:t>
            </a:r>
            <a:r>
              <a:rPr lang="zh-TW" altLang="en-US" sz="2800" dirty="0">
                <a:solidFill>
                  <a:srgbClr val="FF0000"/>
                </a:solidFill>
              </a:rPr>
              <a:t>之間的實數</a:t>
            </a:r>
            <a:r>
              <a:rPr lang="zh-TW" altLang="en-US" sz="2800" dirty="0">
                <a:solidFill>
                  <a:schemeClr val="tx1"/>
                </a:solidFill>
              </a:rPr>
              <a:t>，並且</a:t>
            </a: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zh-TW" altLang="en-US" sz="2800" dirty="0">
                <a:solidFill>
                  <a:srgbClr val="FF0000"/>
                </a:solidFill>
              </a:rPr>
              <a:t>歸一化保證和為</a:t>
            </a:r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zh-TW" altLang="en-US" sz="2800" dirty="0">
                <a:solidFill>
                  <a:schemeClr val="tx1"/>
                </a:solidFill>
              </a:rPr>
              <a:t>，因此</a:t>
            </a:r>
            <a:r>
              <a:rPr lang="zh-TW" altLang="en-US" sz="2800" dirty="0">
                <a:solidFill>
                  <a:srgbClr val="FF0000"/>
                </a:solidFill>
              </a:rPr>
              <a:t>多分類的概率之和也剛好為</a:t>
            </a:r>
            <a:r>
              <a:rPr lang="en-US" altLang="zh-TW" sz="2800" dirty="0">
                <a:solidFill>
                  <a:srgbClr val="FF0000"/>
                </a:solidFill>
              </a:rPr>
              <a:t>1</a:t>
            </a:r>
            <a:r>
              <a:rPr lang="zh-TW" altLang="en-US" sz="2800" dirty="0">
                <a:solidFill>
                  <a:srgbClr val="FF0000"/>
                </a:solidFill>
              </a:rPr>
              <a:t>。</a:t>
            </a:r>
            <a:r>
              <a:rPr lang="en-US" altLang="zh-TW" sz="2800" dirty="0">
                <a:solidFill>
                  <a:srgbClr val="FF0000"/>
                </a:solidFill>
              </a:rPr>
              <a:t/>
            </a:r>
            <a:br>
              <a:rPr lang="en-US" altLang="zh-TW" sz="2800" dirty="0">
                <a:solidFill>
                  <a:srgbClr val="FF0000"/>
                </a:solidFill>
              </a:rPr>
            </a:br>
            <a:r>
              <a:rPr lang="zh-TW" altLang="en-US" sz="2800" dirty="0">
                <a:solidFill>
                  <a:srgbClr val="FF0000"/>
                </a:solidFill>
              </a:rPr>
              <a:t>亦即輸出對某個分類的機率。</a:t>
            </a:r>
            <a:endParaRPr lang="en-US" altLang="zh-TW" sz="2800" dirty="0">
              <a:solidFill>
                <a:srgbClr val="FF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43F7689-B9C7-4F1E-B1CB-8C2E471AD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" t="20012" r="9634" b="68818"/>
          <a:stretch/>
        </p:blipFill>
        <p:spPr>
          <a:xfrm>
            <a:off x="1407861" y="2111828"/>
            <a:ext cx="8666375" cy="5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028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神經網路建置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4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400" dirty="0">
                <a:solidFill>
                  <a:schemeClr val="tx1"/>
                </a:solidFill>
              </a:rPr>
              <a:t>優化器：</a:t>
            </a:r>
            <a:endParaRPr lang="en-US" altLang="zh-TW" sz="34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0000"/>
                </a:solidFill>
              </a:rPr>
              <a:t>找尋權重</a:t>
            </a:r>
            <a:r>
              <a:rPr lang="en-US" altLang="zh-TW" sz="3200" dirty="0">
                <a:solidFill>
                  <a:srgbClr val="FF0000"/>
                </a:solidFill>
              </a:rPr>
              <a:t>w</a:t>
            </a:r>
            <a:r>
              <a:rPr lang="zh-TW" altLang="en-US" sz="3200" dirty="0">
                <a:solidFill>
                  <a:srgbClr val="FF0000"/>
                </a:solidFill>
              </a:rPr>
              <a:t>最佳解的方法</a:t>
            </a:r>
            <a:r>
              <a:rPr lang="zh-TW" altLang="en-US" sz="3200" dirty="0">
                <a:solidFill>
                  <a:schemeClr val="tx1"/>
                </a:solidFill>
              </a:rPr>
              <a:t>。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chemeClr val="tx1"/>
                </a:solidFill>
              </a:rPr>
              <a:t>有其他優化器可以</a:t>
            </a:r>
            <a:r>
              <a:rPr lang="zh-TW" altLang="en-US" sz="32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參考</a:t>
            </a:r>
            <a:r>
              <a:rPr lang="zh-TW" altLang="en-US" sz="3200" dirty="0">
                <a:solidFill>
                  <a:schemeClr val="tx1"/>
                </a:solidFill>
              </a:rPr>
              <a:t>。</a:t>
            </a:r>
            <a:endParaRPr lang="en-US" altLang="zh-TW" sz="32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200" dirty="0">
                <a:solidFill>
                  <a:srgbClr val="FF0000"/>
                </a:solidFill>
              </a:rPr>
              <a:t>Loss rate(</a:t>
            </a:r>
            <a:r>
              <a:rPr lang="en-US" altLang="zh-TW" sz="3200" dirty="0" err="1">
                <a:solidFill>
                  <a:srgbClr val="FF0000"/>
                </a:solidFill>
              </a:rPr>
              <a:t>lr</a:t>
            </a:r>
            <a:r>
              <a:rPr lang="en-US" altLang="zh-TW" sz="3200" dirty="0">
                <a:solidFill>
                  <a:srgbClr val="FF0000"/>
                </a:solidFill>
              </a:rPr>
              <a:t>)</a:t>
            </a:r>
            <a:r>
              <a:rPr lang="en-US" altLang="zh-TW" sz="3200" dirty="0">
                <a:solidFill>
                  <a:schemeClr val="tx1"/>
                </a:solidFill>
              </a:rPr>
              <a:t>-&gt;</a:t>
            </a:r>
            <a:r>
              <a:rPr lang="zh-TW" altLang="en-US" sz="3200" dirty="0">
                <a:solidFill>
                  <a:schemeClr val="tx1"/>
                </a:solidFill>
              </a:rPr>
              <a:t>逼近最佳解的</a:t>
            </a:r>
            <a:r>
              <a:rPr lang="zh-TW" altLang="en-US" sz="3200" dirty="0">
                <a:solidFill>
                  <a:srgbClr val="FF0000"/>
                </a:solidFill>
              </a:rPr>
              <a:t>學習速率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1657350" lvl="4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chemeClr val="tx1"/>
                </a:solidFill>
              </a:rPr>
              <a:t>同學可嘗試換不同學習率，對訓練時的效果不同。</a:t>
            </a:r>
            <a:endParaRPr lang="en-US" altLang="zh-TW" sz="3200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43F7689-B9C7-4F1E-B1CB-8C2E471AD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6" t="39560" r="9536" b="49270"/>
          <a:stretch/>
        </p:blipFill>
        <p:spPr>
          <a:xfrm>
            <a:off x="1407861" y="2111828"/>
            <a:ext cx="8666375" cy="56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49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23F858-E7DD-4109-A97F-9D9CCA2D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183" y="2404531"/>
            <a:ext cx="8808786" cy="1646302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採樣策略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37BE69D-9A41-43D7-A1B9-BB9361C68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>
              <a:latin typeface="Heiti TC Medium" pitchFamily="2" charset="-128"/>
              <a:ea typeface="Heiti TC Medium" pitchFamily="2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28704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採樣策略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400" dirty="0">
                <a:solidFill>
                  <a:schemeClr val="tx1"/>
                </a:solidFill>
              </a:rPr>
              <a:t>貪婪採樣</a:t>
            </a:r>
            <a:r>
              <a:rPr lang="en-US" altLang="zh-TW" sz="3400" dirty="0">
                <a:solidFill>
                  <a:schemeClr val="tx1"/>
                </a:solidFill>
              </a:rPr>
              <a:t>(Greedy sampling)</a:t>
            </a: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200" dirty="0">
              <a:solidFill>
                <a:schemeClr val="tx1"/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400" dirty="0">
                <a:solidFill>
                  <a:schemeClr val="tx1"/>
                </a:solidFill>
              </a:rPr>
              <a:t>隨機採樣</a:t>
            </a:r>
            <a:r>
              <a:rPr lang="en-US" altLang="zh-TW" sz="3400" dirty="0">
                <a:solidFill>
                  <a:schemeClr val="tx1"/>
                </a:solidFill>
              </a:rPr>
              <a:t>(Stochastic sampling)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AB608303-B862-4C31-985C-D5F20AA7C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229" y="4237066"/>
            <a:ext cx="6665585" cy="2620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936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貪婪採樣 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Greedy sampling</a:t>
            </a: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400" dirty="0">
                <a:solidFill>
                  <a:srgbClr val="FF0000"/>
                </a:solidFill>
              </a:rPr>
              <a:t>選擇最可能的下一個字符</a:t>
            </a:r>
            <a:endParaRPr lang="en-US" altLang="zh-TW" sz="3400" dirty="0">
              <a:solidFill>
                <a:srgbClr val="FF0000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直接從概率分佈進行抽樣：只有某個特定字符的概率為</a:t>
            </a:r>
            <a:r>
              <a:rPr lang="en-US" altLang="zh-TW" sz="2800" dirty="0">
                <a:solidFill>
                  <a:schemeClr val="tx1"/>
                </a:solidFill>
              </a:rPr>
              <a:t>1</a:t>
            </a:r>
            <a:r>
              <a:rPr lang="zh-TW" altLang="en-US" sz="2800" dirty="0">
                <a:solidFill>
                  <a:schemeClr val="tx1"/>
                </a:solidFill>
              </a:rPr>
              <a:t>，其他字符概率都為 </a:t>
            </a:r>
            <a:r>
              <a:rPr lang="en-US" altLang="zh-TW" sz="2800" dirty="0">
                <a:solidFill>
                  <a:schemeClr val="tx1"/>
                </a:solidFill>
              </a:rPr>
              <a:t>0</a:t>
            </a: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貪婪採樣每次採樣的值可能總是重複，導致句子不像連續、自然的語言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260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隨機採樣 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Stochastic sampling</a:t>
            </a:r>
          </a:p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0000"/>
                </a:solidFill>
              </a:rPr>
              <a:t>通過概率分佈中抽取下一個字符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如果字符 </a:t>
            </a:r>
            <a:r>
              <a:rPr lang="en-US" altLang="zh-TW" sz="2800" dirty="0">
                <a:solidFill>
                  <a:schemeClr val="tx1"/>
                </a:solidFill>
              </a:rPr>
              <a:t>e </a:t>
            </a:r>
            <a:r>
              <a:rPr lang="zh-TW" altLang="en-US" sz="2800" dirty="0">
                <a:solidFill>
                  <a:schemeClr val="tx1"/>
                </a:solidFill>
              </a:rPr>
              <a:t>的概率是</a:t>
            </a:r>
            <a:r>
              <a:rPr lang="en-US" altLang="zh-TW" sz="2800" dirty="0">
                <a:solidFill>
                  <a:schemeClr val="tx1"/>
                </a:solidFill>
              </a:rPr>
              <a:t>0.3</a:t>
            </a:r>
            <a:r>
              <a:rPr lang="zh-TW" altLang="en-US" sz="2800" dirty="0">
                <a:solidFill>
                  <a:schemeClr val="tx1"/>
                </a:solidFill>
              </a:rPr>
              <a:t>，那麼 </a:t>
            </a:r>
            <a:r>
              <a:rPr lang="en-US" altLang="zh-TW" sz="2800" dirty="0">
                <a:solidFill>
                  <a:schemeClr val="tx1"/>
                </a:solidFill>
              </a:rPr>
              <a:t>30% </a:t>
            </a:r>
            <a:r>
              <a:rPr lang="zh-TW" altLang="en-US" sz="2800" dirty="0">
                <a:solidFill>
                  <a:schemeClr val="tx1"/>
                </a:solidFill>
              </a:rPr>
              <a:t>的可能採樣 </a:t>
            </a:r>
            <a:r>
              <a:rPr lang="en-US" altLang="zh-TW" sz="2800" dirty="0">
                <a:solidFill>
                  <a:schemeClr val="tx1"/>
                </a:solidFill>
              </a:rPr>
              <a:t>e </a:t>
            </a:r>
            <a:r>
              <a:rPr lang="zh-TW" altLang="en-US" sz="2800" dirty="0">
                <a:solidFill>
                  <a:schemeClr val="tx1"/>
                </a:solidFill>
              </a:rPr>
              <a:t>字符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隨機採樣只能根據概率進行採樣，無法控制生成的字符，但是可以產生更有意思的句子。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6614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23F858-E7DD-4109-A97F-9D9CCA2D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183" y="2404531"/>
            <a:ext cx="8808786" cy="1646302"/>
          </a:xfrm>
        </p:spPr>
        <p:txBody>
          <a:bodyPr/>
          <a:lstStyle/>
          <a:p>
            <a:pPr algn="ctr"/>
            <a:r>
              <a:rPr lang="en-US" altLang="zh-TW" b="1" dirty="0" err="1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Softmax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Temperature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37BE69D-9A41-43D7-A1B9-BB9361C68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>
              <a:latin typeface="Heiti TC Medium" pitchFamily="2" charset="-128"/>
              <a:ea typeface="Heiti TC Medium" pitchFamily="2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83277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 err="1">
                <a:solidFill>
                  <a:schemeClr val="accent2">
                    <a:lumMod val="75000"/>
                  </a:schemeClr>
                </a:solidFill>
              </a:rPr>
              <a:t>Softmax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 Temperature</a:t>
            </a: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2800" dirty="0" err="1"/>
              <a:t>Softmax</a:t>
            </a:r>
            <a:r>
              <a:rPr lang="en-US" altLang="zh-TW" sz="2800" dirty="0"/>
              <a:t> Temperature</a:t>
            </a:r>
          </a:p>
          <a:p>
            <a:pPr lvl="2" fontAlgn="base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600" dirty="0"/>
              <a:t>用於表示採樣概率分佈的熵</a:t>
            </a:r>
            <a:endParaRPr lang="en-US" altLang="zh-TW" sz="2600" dirty="0"/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zh-TW" altLang="en-US" sz="2800" dirty="0"/>
              <a:t>當 </a:t>
            </a:r>
            <a:r>
              <a:rPr lang="en-US" altLang="zh-TW" sz="2800" dirty="0"/>
              <a:t>temperatures </a:t>
            </a:r>
            <a:r>
              <a:rPr lang="zh-TW" altLang="en-US" sz="2800" dirty="0"/>
              <a:t>很大並且趨近於正無窮時，不同激活值對應的概率分佈越接近</a:t>
            </a:r>
            <a:endParaRPr lang="en-US" altLang="zh-TW" sz="2800" dirty="0"/>
          </a:p>
          <a:p>
            <a:pPr lvl="1" fontAlgn="base">
              <a:buFont typeface="Wingdings" panose="05000000000000000000" pitchFamily="2" charset="2"/>
              <a:buChar char="Ø"/>
            </a:pPr>
            <a:endParaRPr lang="zh-TW" altLang="en-US" sz="2800" dirty="0"/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zh-TW" altLang="en-US" sz="2800" dirty="0"/>
              <a:t>當 </a:t>
            </a:r>
            <a:r>
              <a:rPr lang="en-US" altLang="zh-TW" sz="2800" dirty="0"/>
              <a:t>temperatures </a:t>
            </a:r>
            <a:r>
              <a:rPr lang="zh-TW" altLang="en-US" sz="2800" dirty="0"/>
              <a:t>很小且趨近於</a:t>
            </a:r>
            <a:r>
              <a:rPr lang="en-US" altLang="zh-TW" sz="2800" dirty="0"/>
              <a:t>0</a:t>
            </a:r>
            <a:r>
              <a:rPr lang="zh-TW" altLang="en-US" sz="2800" dirty="0"/>
              <a:t>時，不同激活值對應的概率分佈差異也就越大</a:t>
            </a:r>
            <a:br>
              <a:rPr lang="zh-TW" altLang="en-US" sz="2800" dirty="0"/>
            </a:br>
            <a:endParaRPr lang="en-US" altLang="zh-TW" sz="4000" dirty="0">
              <a:solidFill>
                <a:schemeClr val="tx1"/>
              </a:solidFill>
            </a:endParaRPr>
          </a:p>
          <a:p>
            <a:pPr marL="1657350" lvl="4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4615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 err="1">
                <a:solidFill>
                  <a:schemeClr val="accent2">
                    <a:lumMod val="75000"/>
                  </a:schemeClr>
                </a:solidFill>
              </a:rPr>
              <a:t>Softmax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 Temperature</a:t>
            </a:r>
          </a:p>
          <a:p>
            <a:pPr marL="742950" lvl="2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400" dirty="0">
                <a:solidFill>
                  <a:schemeClr val="tx1"/>
                </a:solidFill>
              </a:rPr>
              <a:t>於不同</a:t>
            </a:r>
            <a:r>
              <a:rPr lang="en-US" altLang="zh-TW" sz="3400" dirty="0">
                <a:solidFill>
                  <a:schemeClr val="tx1"/>
                </a:solidFill>
              </a:rPr>
              <a:t>temperature</a:t>
            </a:r>
            <a:r>
              <a:rPr lang="zh-TW" altLang="en-US" sz="3400" dirty="0">
                <a:solidFill>
                  <a:schemeClr val="tx1"/>
                </a:solidFill>
              </a:rPr>
              <a:t>下機率分布示意圖</a:t>
            </a:r>
            <a:endParaRPr lang="en-US" altLang="zh-TW" sz="3400" dirty="0">
              <a:solidFill>
                <a:schemeClr val="tx1"/>
              </a:solidFill>
            </a:endParaRPr>
          </a:p>
          <a:p>
            <a:pPr marL="1657350" lvl="4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955C2DC-536F-4B86-A860-443FED037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76" y="2613362"/>
            <a:ext cx="6606441" cy="424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8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8928305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Anaconda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下載、安裝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dirty="0"/>
              <a:t>於首頁按下右上角</a:t>
            </a:r>
            <a:r>
              <a:rPr lang="en-US" altLang="zh-TW" sz="3400" dirty="0"/>
              <a:t>Download-&gt;</a:t>
            </a:r>
            <a:r>
              <a:rPr lang="zh-TW" altLang="en-US" sz="3400" dirty="0"/>
              <a:t>下拉選擇符合電腦位元程式碼</a:t>
            </a:r>
            <a:r>
              <a:rPr lang="en-US" altLang="zh-TW" sz="3400" dirty="0"/>
              <a:t>-&gt;</a:t>
            </a:r>
            <a:r>
              <a:rPr lang="zh-TW" altLang="en-US" sz="3400" dirty="0"/>
              <a:t>開啟後</a:t>
            </a:r>
            <a:r>
              <a:rPr lang="en-US" altLang="zh-TW" sz="3400" dirty="0"/>
              <a:t>Next</a:t>
            </a:r>
            <a:r>
              <a:rPr lang="zh-TW" altLang="en-US" sz="3400" dirty="0"/>
              <a:t>直至完成</a:t>
            </a:r>
            <a:endParaRPr lang="en-US" altLang="zh-TW" sz="3400" dirty="0"/>
          </a:p>
          <a:p>
            <a:pPr>
              <a:buFont typeface="Wingdings" panose="05000000000000000000" pitchFamily="2" charset="2"/>
              <a:buChar char="Ø"/>
            </a:pPr>
            <a:endParaRPr lang="en-US" altLang="zh-TW" sz="3600" dirty="0"/>
          </a:p>
          <a:p>
            <a:pPr>
              <a:buFont typeface="Wingdings" panose="05000000000000000000" pitchFamily="2" charset="2"/>
              <a:buChar char="Ø"/>
            </a:pPr>
            <a:endParaRPr lang="zh-TW" altLang="en-US" sz="3600" dirty="0"/>
          </a:p>
        </p:txBody>
      </p:sp>
      <p:pic>
        <p:nvPicPr>
          <p:cNvPr id="9" name="內容版面配置區 3">
            <a:extLst>
              <a:ext uri="{FF2B5EF4-FFF2-40B4-BE49-F238E27FC236}">
                <a16:creationId xmlns:a16="http://schemas.microsoft.com/office/drawing/2014/main" xmlns="" id="{4D471B93-91ED-4909-8C8C-3F2BB4C34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95" y="3694019"/>
            <a:ext cx="5590305" cy="276701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xmlns="" id="{4A66E5A7-5FB4-43B5-8662-AB8BDDB0C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487" y="4023756"/>
            <a:ext cx="5390818" cy="21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115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不同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Temperature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 產生結果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測試</a:t>
            </a:r>
            <a:r>
              <a:rPr lang="en-US" altLang="zh-TW" sz="2800" dirty="0">
                <a:solidFill>
                  <a:schemeClr val="tx1"/>
                </a:solidFill>
              </a:rPr>
              <a:t>temperature=0.2</a:t>
            </a:r>
            <a:r>
              <a:rPr lang="zh-TW" altLang="en-US" sz="2800" dirty="0">
                <a:solidFill>
                  <a:schemeClr val="tx1"/>
                </a:solidFill>
              </a:rPr>
              <a:t>、</a:t>
            </a:r>
            <a:r>
              <a:rPr lang="en-US" altLang="zh-TW" sz="2800" dirty="0">
                <a:solidFill>
                  <a:schemeClr val="tx1"/>
                </a:solidFill>
              </a:rPr>
              <a:t>0.5</a:t>
            </a:r>
            <a:r>
              <a:rPr lang="zh-TW" altLang="en-US" sz="2800" dirty="0">
                <a:solidFill>
                  <a:schemeClr val="tx1"/>
                </a:solidFill>
              </a:rPr>
              <a:t>、</a:t>
            </a:r>
            <a:r>
              <a:rPr lang="en-US" altLang="zh-TW" sz="2800" dirty="0">
                <a:solidFill>
                  <a:schemeClr val="tx1"/>
                </a:solidFill>
              </a:rPr>
              <a:t>1.0</a:t>
            </a:r>
            <a:r>
              <a:rPr lang="zh-TW" altLang="en-US" sz="2800" dirty="0">
                <a:solidFill>
                  <a:schemeClr val="tx1"/>
                </a:solidFill>
              </a:rPr>
              <a:t>、</a:t>
            </a:r>
            <a:r>
              <a:rPr lang="en-US" altLang="zh-TW" sz="2800" dirty="0">
                <a:solidFill>
                  <a:schemeClr val="tx1"/>
                </a:solidFill>
              </a:rPr>
              <a:t>1.2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4461E420-F40B-4F93-8424-37759B318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16" y="2485749"/>
            <a:ext cx="10697593" cy="40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06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11183234" cy="5160761"/>
          </a:xfrm>
        </p:spPr>
        <p:txBody>
          <a:bodyPr>
            <a:normAutofit/>
          </a:bodyPr>
          <a:lstStyle/>
          <a:p>
            <a:pPr marL="3429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altLang="zh-TW" sz="3600" b="1" dirty="0" err="1">
                <a:solidFill>
                  <a:schemeClr val="accent2">
                    <a:lumMod val="75000"/>
                  </a:schemeClr>
                </a:solidFill>
              </a:rPr>
              <a:t>Softmax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 Temperature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 結果分析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altLang="zh-TW" sz="2800" dirty="0"/>
              <a:t>temperature </a:t>
            </a:r>
            <a:r>
              <a:rPr lang="zh-TW" altLang="en-US" sz="2800" dirty="0">
                <a:solidFill>
                  <a:srgbClr val="FF0000"/>
                </a:solidFill>
              </a:rPr>
              <a:t>低</a:t>
            </a:r>
            <a:r>
              <a:rPr lang="zh-TW" altLang="en-US" sz="2800" dirty="0"/>
              <a:t>：則會出現重複率比較高的，但是部分結構比較真實的文本。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altLang="zh-TW" sz="2800" dirty="0"/>
              <a:t>temperature </a:t>
            </a:r>
            <a:r>
              <a:rPr lang="zh-TW" altLang="en-US" sz="2800" dirty="0">
                <a:solidFill>
                  <a:srgbClr val="FF0000"/>
                </a:solidFill>
              </a:rPr>
              <a:t>高</a:t>
            </a:r>
            <a:r>
              <a:rPr lang="zh-TW" altLang="en-US" sz="2800" dirty="0"/>
              <a:t>：文本會比較有意思並且跳躍感比較強，可能也會發明一些新的詞”</a:t>
            </a:r>
            <a:r>
              <a:rPr lang="en-US" altLang="zh-TW" sz="2800" dirty="0" err="1"/>
              <a:t>cef</a:t>
            </a:r>
            <a:r>
              <a:rPr lang="en-US" altLang="zh-TW" sz="2800" dirty="0"/>
              <a:t>”</a:t>
            </a:r>
            <a:r>
              <a:rPr lang="zh-TW" altLang="en-US" sz="2800" dirty="0"/>
              <a:t>等，但是詞的部分結構可能不完整，有的詞看上去就跟單詞的一半差不多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altLang="zh-TW" sz="2800" dirty="0"/>
              <a:t>temperature=0.5</a:t>
            </a:r>
            <a:r>
              <a:rPr lang="zh-TW" altLang="en-US" sz="2800" dirty="0"/>
              <a:t>：文本生成得比較好，在結構和隨機性保持平衡的情況下，產生比較好的句子。</a:t>
            </a:r>
          </a:p>
          <a:p>
            <a:pPr marL="1200150" lvl="3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6254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23F858-E7DD-4109-A97F-9D9CCA2D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1954" y="2404531"/>
            <a:ext cx="10428092" cy="1646302"/>
          </a:xfrm>
        </p:spPr>
        <p:txBody>
          <a:bodyPr/>
          <a:lstStyle/>
          <a:p>
            <a:pPr algn="ctr"/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</a:p>
        </p:txBody>
      </p:sp>
    </p:spTree>
    <p:extLst>
      <p:ext uri="{BB962C8B-B14F-4D97-AF65-F5344CB8AC3E}">
        <p14:creationId xmlns:p14="http://schemas.microsoft.com/office/powerpoint/2010/main" val="29942417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11183234" cy="5160761"/>
          </a:xfrm>
        </p:spPr>
        <p:txBody>
          <a:bodyPr>
            <a:normAutofit/>
          </a:bodyPr>
          <a:lstStyle/>
          <a:p>
            <a:pPr marL="857250" lvl="2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4000" dirty="0">
                <a:solidFill>
                  <a:schemeClr val="tx1"/>
                </a:solidFill>
              </a:rPr>
              <a:t>機器學習</a:t>
            </a:r>
            <a:endParaRPr lang="en-US" altLang="zh-TW" sz="4000" dirty="0">
              <a:solidFill>
                <a:schemeClr val="tx1"/>
              </a:solidFill>
            </a:endParaRPr>
          </a:p>
          <a:p>
            <a:pPr marL="1314450" lvl="3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chemeClr val="tx1"/>
                </a:solidFill>
              </a:rPr>
              <a:t>何謂機器學習</a:t>
            </a:r>
            <a:endParaRPr lang="en-US" altLang="zh-TW" sz="3600" dirty="0">
              <a:solidFill>
                <a:schemeClr val="tx1"/>
              </a:solidFill>
            </a:endParaRPr>
          </a:p>
          <a:p>
            <a:pPr marL="1314450" lvl="3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chemeClr val="tx1"/>
                </a:solidFill>
              </a:rPr>
              <a:t>分類</a:t>
            </a:r>
            <a:endParaRPr lang="en-US" altLang="zh-TW" sz="3600" dirty="0">
              <a:solidFill>
                <a:schemeClr val="tx1"/>
              </a:solidFill>
            </a:endParaRPr>
          </a:p>
          <a:p>
            <a:pPr marL="1314450" lvl="3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chemeClr val="tx1"/>
                </a:solidFill>
              </a:rPr>
              <a:t>應用</a:t>
            </a:r>
            <a:endParaRPr lang="en-US" altLang="zh-TW" sz="3600" dirty="0">
              <a:solidFill>
                <a:schemeClr val="tx1"/>
              </a:solidFill>
            </a:endParaRPr>
          </a:p>
          <a:p>
            <a:pPr marL="857250" lvl="2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4000" dirty="0">
                <a:solidFill>
                  <a:schemeClr val="tx1"/>
                </a:solidFill>
              </a:rPr>
              <a:t>人工智慧</a:t>
            </a:r>
            <a:endParaRPr lang="en-US" altLang="zh-TW" sz="4000" dirty="0">
              <a:solidFill>
                <a:schemeClr val="tx1"/>
              </a:solidFill>
            </a:endParaRPr>
          </a:p>
          <a:p>
            <a:pPr marL="1314450" lvl="3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chemeClr val="tx1"/>
                </a:solidFill>
              </a:rPr>
              <a:t>何謂人工智慧</a:t>
            </a:r>
            <a:endParaRPr lang="en-US" altLang="zh-TW" sz="3600" dirty="0">
              <a:solidFill>
                <a:schemeClr val="tx1"/>
              </a:solidFill>
            </a:endParaRPr>
          </a:p>
          <a:p>
            <a:pPr marL="1314450" lvl="3" indent="-457200">
              <a:lnSpc>
                <a:spcPct val="80000"/>
              </a:lnSpc>
              <a:buFont typeface="Wingdings" panose="05000000000000000000" pitchFamily="2" charset="2"/>
              <a:buChar char="Ø"/>
            </a:pPr>
            <a:endParaRPr lang="en-US" altLang="zh-TW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451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23F858-E7DD-4109-A97F-9D9CCA2D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183" y="2404531"/>
            <a:ext cx="8808786" cy="1646302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機器學習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37BE69D-9A41-43D7-A1B9-BB9361C68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>
              <a:latin typeface="Heiti TC Medium" pitchFamily="2" charset="-128"/>
              <a:ea typeface="Heiti TC Medium" pitchFamily="2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74380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4020366-CF6B-4135-8AF7-5F824CA2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9A09E65-7A53-4F98-BCBF-F45A8ECD9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938006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何謂機器學習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600" dirty="0"/>
              <a:t>透過從過往的資料和經驗中學習並找到其運行規則，最後達到人工智慧的方法。</a:t>
            </a:r>
            <a:endParaRPr lang="en-US" altLang="zh-TW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600" dirty="0"/>
              <a:t>有名的例子：</a:t>
            </a:r>
            <a:r>
              <a:rPr lang="zh-TW" altLang="en-US" sz="2600" dirty="0">
                <a:hlinkClick r:id="rId2"/>
              </a:rPr>
              <a:t>啤酒與尿布</a:t>
            </a:r>
            <a:endParaRPr lang="en-US" altLang="zh-TW" sz="26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400" dirty="0"/>
              <a:t>利用電腦找出商品之間關連性，最終達到提高商品銷售量。</a:t>
            </a:r>
            <a:endParaRPr lang="en-US" altLang="zh-TW" sz="24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25DB031-7F0B-4CB8-B5A0-63394A9B4D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2" t="1317"/>
          <a:stretch/>
        </p:blipFill>
        <p:spPr>
          <a:xfrm>
            <a:off x="6561055" y="5315523"/>
            <a:ext cx="1863372" cy="125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855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4020366-CF6B-4135-8AF7-5F824CA2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9A09E65-7A53-4F98-BCBF-F45A8ECD9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938006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分類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dirty="0"/>
              <a:t>監督學習</a:t>
            </a:r>
            <a:endParaRPr lang="en-US" altLang="zh-TW" sz="3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3000" dirty="0"/>
              <a:t>如</a:t>
            </a:r>
            <a:r>
              <a:rPr lang="en-US" altLang="zh-TW" sz="3000" dirty="0">
                <a:solidFill>
                  <a:srgbClr val="FF0000"/>
                </a:solidFill>
              </a:rPr>
              <a:t>CNN</a:t>
            </a:r>
            <a:r>
              <a:rPr lang="zh-TW" altLang="en-US" sz="3000" dirty="0"/>
              <a:t>、</a:t>
            </a:r>
            <a:r>
              <a:rPr lang="en-US" altLang="zh-TW" sz="3000" dirty="0"/>
              <a:t>RNN</a:t>
            </a:r>
            <a:r>
              <a:rPr lang="zh-TW" altLang="en-US" sz="3000" dirty="0"/>
              <a:t>等</a:t>
            </a:r>
            <a:endParaRPr lang="en-US" altLang="zh-TW" sz="30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dirty="0"/>
              <a:t>非監督學習</a:t>
            </a:r>
            <a:endParaRPr lang="en-US" altLang="zh-TW" sz="3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3000" dirty="0"/>
              <a:t>時下流行的神經網路</a:t>
            </a:r>
            <a:r>
              <a:rPr lang="en-US" altLang="zh-TW" sz="3000" dirty="0">
                <a:solidFill>
                  <a:schemeClr val="tx1"/>
                </a:solidFill>
              </a:rPr>
              <a:t>GAN(</a:t>
            </a:r>
            <a:r>
              <a:rPr lang="zh-TW" altLang="en-US" sz="3000" dirty="0">
                <a:solidFill>
                  <a:schemeClr val="tx1"/>
                </a:solidFill>
              </a:rPr>
              <a:t>生成式對抗神經網路</a:t>
            </a:r>
            <a:r>
              <a:rPr lang="en-US" altLang="zh-TW" sz="30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801446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FF3641E-F12C-4AE7-B726-F8F080A0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CC08E7B-877B-48DD-A9B0-DA8B8F137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7349"/>
            <a:ext cx="8596668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監督學習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3200" dirty="0"/>
              <a:t>RNN(</a:t>
            </a:r>
            <a:r>
              <a:rPr lang="zh-TW" altLang="en-US" sz="3200" dirty="0"/>
              <a:t>遞歸神經網路</a:t>
            </a:r>
            <a:r>
              <a:rPr lang="en-US" altLang="zh-TW" sz="3200" dirty="0"/>
              <a:t>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3200" dirty="0"/>
              <a:t>應用：自然語言處理</a:t>
            </a:r>
            <a:endParaRPr lang="en-US" altLang="zh-TW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3400" dirty="0">
                <a:solidFill>
                  <a:srgbClr val="FF0000"/>
                </a:solidFill>
              </a:rPr>
              <a:t>CNN(</a:t>
            </a:r>
            <a:r>
              <a:rPr lang="zh-TW" altLang="en-US" sz="3400" dirty="0">
                <a:solidFill>
                  <a:srgbClr val="FF0000"/>
                </a:solidFill>
              </a:rPr>
              <a:t>卷積神經網路</a:t>
            </a:r>
            <a:r>
              <a:rPr lang="en-US" altLang="zh-TW" sz="3400" dirty="0">
                <a:solidFill>
                  <a:srgbClr val="FF0000"/>
                </a:solidFill>
              </a:rPr>
              <a:t>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3200" dirty="0"/>
              <a:t>應用：</a:t>
            </a:r>
            <a:r>
              <a:rPr lang="zh-TW" altLang="en-US" sz="3200" dirty="0">
                <a:solidFill>
                  <a:srgbClr val="FF0000"/>
                </a:solidFill>
              </a:rPr>
              <a:t>影像相關處理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9D58478B-DEBC-4C38-9223-173F29553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637" y="3932048"/>
            <a:ext cx="5197290" cy="244623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EA5FE31E-6708-4B1C-ABCD-F72B0E3D0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522" y="1697349"/>
            <a:ext cx="4113520" cy="200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76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FF3641E-F12C-4AE7-B726-F8F080A0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CC08E7B-877B-48DD-A9B0-DA8B8F137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7349"/>
            <a:ext cx="8596668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CNN(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卷積神經網路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自動進行</a:t>
            </a:r>
            <a:r>
              <a:rPr lang="en-US" altLang="zh-TW" sz="2800" dirty="0">
                <a:solidFill>
                  <a:schemeClr val="tx1"/>
                </a:solidFill>
              </a:rPr>
              <a:t>『</a:t>
            </a:r>
            <a:r>
              <a:rPr lang="zh-TW" altLang="en-US" sz="2800" dirty="0">
                <a:solidFill>
                  <a:srgbClr val="FF0000"/>
                </a:solidFill>
              </a:rPr>
              <a:t>特徵萃取</a:t>
            </a:r>
            <a:r>
              <a:rPr lang="en-US" altLang="zh-TW" sz="2800" dirty="0">
                <a:solidFill>
                  <a:schemeClr val="tx1"/>
                </a:solidFill>
              </a:rPr>
              <a:t>』(</a:t>
            </a:r>
            <a:r>
              <a:rPr lang="en-US" altLang="zh-TW" sz="2800" dirty="0">
                <a:solidFill>
                  <a:srgbClr val="FF0000"/>
                </a:solidFill>
              </a:rPr>
              <a:t>Feature Extraction</a:t>
            </a:r>
            <a:r>
              <a:rPr lang="en-US" altLang="zh-TW" sz="2800" dirty="0">
                <a:solidFill>
                  <a:schemeClr val="tx1"/>
                </a:solidFill>
              </a:rPr>
              <a:t>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由</a:t>
            </a:r>
            <a:r>
              <a:rPr lang="zh-TW" altLang="en-US" sz="2800" dirty="0">
                <a:solidFill>
                  <a:srgbClr val="FF0000"/>
                </a:solidFill>
              </a:rPr>
              <a:t>點的比對轉成局部的比對</a:t>
            </a:r>
            <a:r>
              <a:rPr lang="zh-TW" altLang="en-US" sz="2800" dirty="0">
                <a:solidFill>
                  <a:schemeClr val="tx1"/>
                </a:solidFill>
              </a:rPr>
              <a:t>，透過一塊塊的特徵研判，</a:t>
            </a:r>
            <a:r>
              <a:rPr lang="zh-TW" altLang="en-US" sz="2800" dirty="0">
                <a:solidFill>
                  <a:srgbClr val="FF0000"/>
                </a:solidFill>
              </a:rPr>
              <a:t>逐步堆疊綜合比對結果</a:t>
            </a:r>
            <a:r>
              <a:rPr lang="zh-TW" altLang="en-US" sz="2800" dirty="0">
                <a:solidFill>
                  <a:schemeClr val="tx1"/>
                </a:solidFill>
              </a:rPr>
              <a:t>，就可以得到比較好的辨識結果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EDAB1814-994F-46B8-91F2-DACB3A8DA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610" y="4404049"/>
            <a:ext cx="7780373" cy="21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298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FF3641E-F12C-4AE7-B726-F8F080A0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CC08E7B-877B-48DD-A9B0-DA8B8F137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7349"/>
            <a:ext cx="8596668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特徵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/>
              <a:t>機器學習中重要學習依據</a:t>
            </a:r>
            <a:r>
              <a:rPr lang="zh-TW" altLang="en-US" sz="2800" dirty="0">
                <a:solidFill>
                  <a:schemeClr val="tx1"/>
                </a:solidFill>
              </a:rPr>
              <a:t>，「</a:t>
            </a:r>
            <a:r>
              <a:rPr lang="zh-TW" altLang="en-US" sz="2800" dirty="0">
                <a:solidFill>
                  <a:srgbClr val="FF0000"/>
                </a:solidFill>
              </a:rPr>
              <a:t>特徵</a:t>
            </a:r>
            <a:r>
              <a:rPr lang="zh-TW" altLang="en-US" sz="2800" dirty="0">
                <a:solidFill>
                  <a:schemeClr val="tx1"/>
                </a:solidFill>
              </a:rPr>
              <a:t>」。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0000"/>
                </a:solidFill>
              </a:rPr>
              <a:t>特徵萃取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600" dirty="0">
                <a:solidFill>
                  <a:srgbClr val="FF0000"/>
                </a:solidFill>
              </a:rPr>
              <a:t>從資料中挖出可以用的特徵</a:t>
            </a:r>
            <a:r>
              <a:rPr lang="zh-TW" altLang="en-US" sz="2600" dirty="0">
                <a:solidFill>
                  <a:schemeClr val="tx1"/>
                </a:solidFill>
              </a:rPr>
              <a:t>，</a:t>
            </a:r>
            <a:r>
              <a:rPr lang="zh-TW" altLang="en-US" sz="2400" dirty="0"/>
              <a:t>比如每個會員的性別、年齡、消費金額等；再把</a:t>
            </a:r>
            <a:r>
              <a:rPr lang="zh-TW" altLang="en-US" sz="2600" dirty="0">
                <a:solidFill>
                  <a:srgbClr val="FF0000"/>
                </a:solidFill>
              </a:rPr>
              <a:t>特徵量化</a:t>
            </a:r>
            <a:r>
              <a:rPr lang="zh-TW" altLang="en-US" sz="2600" dirty="0">
                <a:solidFill>
                  <a:schemeClr val="tx1"/>
                </a:solidFill>
              </a:rPr>
              <a:t>、</a:t>
            </a:r>
            <a:r>
              <a:rPr lang="zh-TW" altLang="en-US" sz="2400" dirty="0"/>
              <a:t>如性別可以變成 </a:t>
            </a:r>
            <a:r>
              <a:rPr lang="en-US" altLang="zh-TW" sz="2400" dirty="0"/>
              <a:t>0 </a:t>
            </a:r>
            <a:r>
              <a:rPr lang="zh-TW" altLang="en-US" sz="2400" dirty="0"/>
              <a:t>或 </a:t>
            </a:r>
            <a:r>
              <a:rPr lang="en-US" altLang="zh-TW" sz="2400" dirty="0"/>
              <a:t>1 </a:t>
            </a:r>
            <a:r>
              <a:rPr lang="zh-TW" altLang="en-US" sz="2400" dirty="0"/>
              <a:t>，如此以來每個會員都可以變成一個</a:t>
            </a:r>
            <a:r>
              <a:rPr lang="zh-TW" altLang="en-US" sz="2600" dirty="0">
                <a:solidFill>
                  <a:srgbClr val="FF0000"/>
                </a:solidFill>
              </a:rPr>
              <a:t>多維度的向量</a:t>
            </a:r>
            <a:r>
              <a:rPr lang="zh-TW" altLang="en-US" sz="2600" dirty="0">
                <a:solidFill>
                  <a:schemeClr val="tx1"/>
                </a:solidFill>
              </a:rPr>
              <a:t>。</a:t>
            </a:r>
            <a:endParaRPr lang="en-US" altLang="zh-TW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921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9944947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Anaconda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環境變數設定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dirty="0"/>
              <a:t>於電腦按下右鍵</a:t>
            </a:r>
            <a:r>
              <a:rPr lang="en-US" altLang="zh-TW" sz="3400" dirty="0"/>
              <a:t>-&gt;</a:t>
            </a:r>
            <a:r>
              <a:rPr lang="zh-TW" altLang="en-US" sz="3400" dirty="0"/>
              <a:t>點選內容</a:t>
            </a:r>
            <a:r>
              <a:rPr lang="en-US" altLang="zh-TW" sz="3400" dirty="0"/>
              <a:t>-&gt;</a:t>
            </a:r>
            <a:r>
              <a:rPr lang="zh-TW" altLang="en-US" sz="3400" dirty="0"/>
              <a:t>進階系統設定</a:t>
            </a:r>
            <a:r>
              <a:rPr lang="en-US" altLang="zh-TW" sz="3400" dirty="0"/>
              <a:t>-&gt;</a:t>
            </a:r>
            <a:br>
              <a:rPr lang="en-US" altLang="zh-TW" sz="3400" dirty="0"/>
            </a:br>
            <a:r>
              <a:rPr lang="zh-TW" altLang="en-US" sz="3400" dirty="0"/>
              <a:t>環境變數</a:t>
            </a:r>
            <a:r>
              <a:rPr lang="en-US" altLang="zh-TW" sz="3400" dirty="0"/>
              <a:t>-&gt;path-&gt;</a:t>
            </a:r>
            <a:r>
              <a:rPr lang="zh-TW" altLang="en-US" sz="3400" dirty="0"/>
              <a:t>編輯</a:t>
            </a:r>
            <a:r>
              <a:rPr lang="en-US" altLang="zh-TW" sz="3400" dirty="0"/>
              <a:t>-&gt;</a:t>
            </a:r>
            <a:r>
              <a:rPr lang="zh-TW" altLang="en-US" sz="3400" dirty="0"/>
              <a:t>新增紅框內資料夾</a:t>
            </a:r>
            <a:endParaRPr lang="en-US" altLang="zh-TW" sz="3600" dirty="0"/>
          </a:p>
          <a:p>
            <a:pPr>
              <a:buFont typeface="Wingdings" panose="05000000000000000000" pitchFamily="2" charset="2"/>
              <a:buChar char="Ø"/>
            </a:pPr>
            <a:endParaRPr lang="zh-TW" altLang="en-US" sz="3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A33B8041-70DD-411C-BD3E-A1DE43281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592" y="3369594"/>
            <a:ext cx="2832854" cy="276605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F2A9A435-00F2-49F0-8ED5-8E7DA4E1F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53" y="3485447"/>
            <a:ext cx="4349515" cy="23971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89B65465-F77B-4B68-B340-D73D4AF80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431" y="3428999"/>
            <a:ext cx="3644510" cy="28194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7E2B9432-B728-4E4B-902D-B767031DC825}"/>
              </a:ext>
            </a:extLst>
          </p:cNvPr>
          <p:cNvSpPr/>
          <p:nvPr/>
        </p:nvSpPr>
        <p:spPr>
          <a:xfrm>
            <a:off x="8685620" y="3755254"/>
            <a:ext cx="399495" cy="177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07297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FF3641E-F12C-4AE7-B726-F8F080A0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CC08E7B-877B-48DD-A9B0-DA8B8F137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97349"/>
            <a:ext cx="8596668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CNN(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卷積神經網路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結構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b="1" dirty="0">
                <a:solidFill>
                  <a:schemeClr val="accent2">
                    <a:lumMod val="75000"/>
                  </a:schemeClr>
                </a:solidFill>
              </a:rPr>
              <a:t>卷積層</a:t>
            </a:r>
            <a:r>
              <a:rPr lang="en-US" altLang="zh-TW" sz="3400" b="1" dirty="0">
                <a:solidFill>
                  <a:schemeClr val="accent2">
                    <a:lumMod val="75000"/>
                  </a:schemeClr>
                </a:solidFill>
              </a:rPr>
              <a:t>(Convolution Layer)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b="1" dirty="0">
                <a:solidFill>
                  <a:schemeClr val="accent2">
                    <a:lumMod val="75000"/>
                  </a:schemeClr>
                </a:solidFill>
              </a:rPr>
              <a:t>池化層</a:t>
            </a:r>
            <a:r>
              <a:rPr lang="en-US" altLang="zh-TW" sz="3400" b="1" dirty="0">
                <a:solidFill>
                  <a:schemeClr val="accent2">
                    <a:lumMod val="75000"/>
                  </a:schemeClr>
                </a:solidFill>
              </a:rPr>
              <a:t>(Pooling Layer 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b="1" dirty="0">
                <a:solidFill>
                  <a:schemeClr val="accent2">
                    <a:lumMod val="75000"/>
                  </a:schemeClr>
                </a:solidFill>
              </a:rPr>
              <a:t>線性整流層</a:t>
            </a:r>
            <a:r>
              <a:rPr lang="en-US" altLang="zh-TW" sz="3400" b="1" dirty="0">
                <a:solidFill>
                  <a:schemeClr val="accent2">
                    <a:lumMod val="75000"/>
                  </a:schemeClr>
                </a:solidFill>
              </a:rPr>
              <a:t>(Rectified Linear Unit)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b="1" dirty="0">
                <a:solidFill>
                  <a:schemeClr val="accent2">
                    <a:lumMod val="75000"/>
                  </a:schemeClr>
                </a:solidFill>
              </a:rPr>
              <a:t>全連結層</a:t>
            </a:r>
            <a:r>
              <a:rPr lang="en-US" altLang="zh-TW" sz="3400" b="1" dirty="0">
                <a:solidFill>
                  <a:schemeClr val="accent2">
                    <a:lumMod val="75000"/>
                  </a:schemeClr>
                </a:solidFill>
              </a:rPr>
              <a:t>(Fully Connected Layer)</a:t>
            </a:r>
          </a:p>
        </p:txBody>
      </p:sp>
    </p:spTree>
    <p:extLst>
      <p:ext uri="{BB962C8B-B14F-4D97-AF65-F5344CB8AC3E}">
        <p14:creationId xmlns:p14="http://schemas.microsoft.com/office/powerpoint/2010/main" val="28886051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FF3641E-F12C-4AE7-B726-F8F080A0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CC08E7B-877B-48DD-A9B0-DA8B8F137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97349"/>
            <a:ext cx="9017787" cy="40969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卷積層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(Convolution Layer)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0000"/>
                </a:solidFill>
              </a:rPr>
              <a:t>一個視窗</a:t>
            </a:r>
            <a:r>
              <a:rPr lang="zh-TW" altLang="en-US" sz="2800" dirty="0"/>
              <a:t>對於相片進行</a:t>
            </a:r>
            <a:r>
              <a:rPr lang="zh-TW" altLang="en-US" sz="2800" dirty="0">
                <a:solidFill>
                  <a:srgbClr val="FF0000"/>
                </a:solidFill>
              </a:rPr>
              <a:t>滑動視窗並計算結果的過程</a:t>
            </a:r>
            <a:r>
              <a:rPr lang="zh-TW" altLang="en-US" sz="2800" dirty="0">
                <a:solidFill>
                  <a:schemeClr val="tx1"/>
                </a:solidFill>
              </a:rPr>
              <a:t>，</a:t>
            </a:r>
            <a:r>
              <a:rPr lang="en-US" altLang="zh-TW" sz="2800" dirty="0">
                <a:solidFill>
                  <a:schemeClr val="tx1"/>
                </a:solidFill>
              </a:rPr>
              <a:t/>
            </a:r>
            <a:br>
              <a:rPr lang="en-US" altLang="zh-TW" sz="2800" dirty="0">
                <a:solidFill>
                  <a:schemeClr val="tx1"/>
                </a:solidFill>
              </a:rPr>
            </a:br>
            <a:r>
              <a:rPr lang="zh-TW" altLang="en-US" sz="2800" dirty="0"/>
              <a:t>如下圖以</a:t>
            </a:r>
            <a:r>
              <a:rPr lang="en-US" altLang="zh-TW" sz="2800" dirty="0"/>
              <a:t>3</a:t>
            </a:r>
            <a:r>
              <a:rPr lang="zh-TW" altLang="en-US" sz="2800" dirty="0"/>
              <a:t>*</a:t>
            </a:r>
            <a:r>
              <a:rPr lang="en-US" altLang="zh-TW" sz="2800" dirty="0"/>
              <a:t>3</a:t>
            </a:r>
            <a:r>
              <a:rPr lang="zh-TW" altLang="en-US" sz="2800" dirty="0"/>
              <a:t>矩陣對左方圖片進行視窗滑動。</a:t>
            </a:r>
            <a:endParaRPr lang="en-US" altLang="zh-TW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87010AE-67F3-4412-B4F5-CC711E8A7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3514806"/>
            <a:ext cx="5220152" cy="317019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35AF6D45-77BF-437E-8F5D-EA2CA8BB7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975" y="3799908"/>
            <a:ext cx="3966202" cy="2885093"/>
          </a:xfrm>
          <a:prstGeom prst="rect">
            <a:avLst/>
          </a:prstGeom>
        </p:spPr>
      </p:pic>
      <p:sp>
        <p:nvSpPr>
          <p:cNvPr id="6" name="箭號: 向右 5">
            <a:extLst>
              <a:ext uri="{FF2B5EF4-FFF2-40B4-BE49-F238E27FC236}">
                <a16:creationId xmlns:a16="http://schemas.microsoft.com/office/drawing/2014/main" xmlns="" id="{C8CF1214-35C2-43C7-85F3-C2EDE1B5DE6E}"/>
              </a:ext>
            </a:extLst>
          </p:cNvPr>
          <p:cNvSpPr/>
          <p:nvPr/>
        </p:nvSpPr>
        <p:spPr>
          <a:xfrm>
            <a:off x="6096000" y="5019869"/>
            <a:ext cx="575388" cy="475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926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FF3641E-F12C-4AE7-B726-F8F080A0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CC08E7B-877B-48DD-A9B0-DA8B8F137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97349"/>
            <a:ext cx="9017787" cy="40969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池化層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(Pooling Layer 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dirty="0"/>
              <a:t>將卷基層的產出物進行</a:t>
            </a:r>
            <a:r>
              <a:rPr lang="zh-TW" altLang="en-US" sz="3400" dirty="0">
                <a:solidFill>
                  <a:srgbClr val="FF0000"/>
                </a:solidFill>
              </a:rPr>
              <a:t>降維</a:t>
            </a:r>
            <a:r>
              <a:rPr lang="zh-TW" altLang="en-US" sz="3400" dirty="0"/>
              <a:t>的過程，保留重要的特徵。</a:t>
            </a:r>
            <a:endParaRPr lang="en-US" altLang="zh-TW" sz="3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dirty="0"/>
              <a:t>降維</a:t>
            </a:r>
            <a:endParaRPr lang="en-US" altLang="zh-TW" sz="3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2800" dirty="0"/>
              <a:t>是指在某些限定條件下，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zh-TW" altLang="en-US" sz="2800" dirty="0"/>
              <a:t>降低隨機變量個數，得到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zh-TW" altLang="en-US" sz="2800" dirty="0"/>
              <a:t>一組「不相關」主變量的過程</a:t>
            </a:r>
            <a:endParaRPr lang="en-US" altLang="zh-TW" sz="28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FDBA1D7A-181C-4184-8C8C-847DB754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432" y="3219672"/>
            <a:ext cx="4009139" cy="341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870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FF3641E-F12C-4AE7-B726-F8F080A0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CC08E7B-877B-48DD-A9B0-DA8B8F137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97349"/>
            <a:ext cx="9017787" cy="40969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800" b="1" dirty="0">
                <a:solidFill>
                  <a:schemeClr val="accent2">
                    <a:lumMod val="75000"/>
                  </a:schemeClr>
                </a:solidFill>
              </a:rPr>
              <a:t>線性整流層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(Rectified Linear Unit)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chemeClr val="tx1"/>
                </a:solidFill>
              </a:rPr>
              <a:t>將</a:t>
            </a:r>
            <a:r>
              <a:rPr lang="en-US" altLang="zh-TW" sz="2800" dirty="0" err="1">
                <a:solidFill>
                  <a:schemeClr val="tx1"/>
                </a:solidFill>
              </a:rPr>
              <a:t>ReLU</a:t>
            </a:r>
            <a:r>
              <a:rPr lang="zh-TW" altLang="en-US" sz="2800" dirty="0">
                <a:solidFill>
                  <a:schemeClr val="tx1"/>
                </a:solidFill>
              </a:rPr>
              <a:t>函數作為</a:t>
            </a:r>
            <a:r>
              <a:rPr lang="zh-TW" altLang="en-US" sz="2800" dirty="0">
                <a:solidFill>
                  <a:srgbClr val="FF0000"/>
                </a:solidFill>
              </a:rPr>
              <a:t>激活函數</a:t>
            </a:r>
            <a:r>
              <a:rPr lang="zh-TW" altLang="en-US" sz="2800" dirty="0">
                <a:solidFill>
                  <a:schemeClr val="tx1"/>
                </a:solidFill>
              </a:rPr>
              <a:t>作用於</a:t>
            </a:r>
            <a:r>
              <a:rPr lang="zh-TW" altLang="en-US" sz="2800" dirty="0">
                <a:solidFill>
                  <a:srgbClr val="FF0000"/>
                </a:solidFill>
              </a:rPr>
              <a:t>每個矩陣的每個點上</a:t>
            </a:r>
            <a:r>
              <a:rPr lang="zh-TW" altLang="en-US" sz="2800" dirty="0">
                <a:solidFill>
                  <a:schemeClr val="tx1"/>
                </a:solidFill>
              </a:rPr>
              <a:t>。下圖表示，</a:t>
            </a:r>
            <a:r>
              <a:rPr lang="en-US" altLang="zh-TW" sz="2800" dirty="0">
                <a:solidFill>
                  <a:schemeClr val="tx1"/>
                </a:solidFill>
              </a:rPr>
              <a:t>X</a:t>
            </a:r>
            <a:r>
              <a:rPr lang="zh-TW" altLang="en-US" sz="2800" dirty="0">
                <a:solidFill>
                  <a:schemeClr val="tx1"/>
                </a:solidFill>
              </a:rPr>
              <a:t>於</a:t>
            </a:r>
            <a:r>
              <a:rPr lang="en-US" altLang="zh-TW" sz="2800" dirty="0">
                <a:solidFill>
                  <a:schemeClr val="tx1"/>
                </a:solidFill>
              </a:rPr>
              <a:t>0</a:t>
            </a:r>
            <a:r>
              <a:rPr lang="zh-TW" altLang="en-US" sz="2800" dirty="0">
                <a:solidFill>
                  <a:schemeClr val="tx1"/>
                </a:solidFill>
              </a:rPr>
              <a:t>之前所得</a:t>
            </a:r>
            <a:r>
              <a:rPr lang="en-US" altLang="zh-TW" sz="2800" dirty="0">
                <a:solidFill>
                  <a:schemeClr val="tx1"/>
                </a:solidFill>
              </a:rPr>
              <a:t>Y</a:t>
            </a:r>
            <a:r>
              <a:rPr lang="zh-TW" altLang="en-US" sz="2800" dirty="0">
                <a:solidFill>
                  <a:schemeClr val="tx1"/>
                </a:solidFill>
              </a:rPr>
              <a:t>皆為</a:t>
            </a:r>
            <a:r>
              <a:rPr lang="en-US" altLang="zh-TW" sz="2800" dirty="0">
                <a:solidFill>
                  <a:schemeClr val="tx1"/>
                </a:solidFill>
              </a:rPr>
              <a:t>0</a:t>
            </a:r>
            <a:r>
              <a:rPr lang="zh-TW" altLang="en-US" sz="2800" dirty="0">
                <a:solidFill>
                  <a:schemeClr val="tx1"/>
                </a:solidFill>
              </a:rPr>
              <a:t>，大於零後則為線性。</a:t>
            </a:r>
            <a:endParaRPr lang="en-US" altLang="zh-TW" sz="2800" dirty="0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B887C144-BC6C-4E33-BD2D-7BAE50167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3"/>
          <a:stretch/>
        </p:blipFill>
        <p:spPr>
          <a:xfrm>
            <a:off x="1876489" y="3745829"/>
            <a:ext cx="6198358" cy="295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7466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FF3641E-F12C-4AE7-B726-F8F080A0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CC08E7B-877B-48DD-A9B0-DA8B8F137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697349"/>
            <a:ext cx="9017787" cy="40969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全連結層</a:t>
            </a: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(Fully Connected Layer)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600" dirty="0">
                <a:solidFill>
                  <a:schemeClr val="tx1"/>
                </a:solidFill>
              </a:rPr>
              <a:t>將前面兩層所產生之</a:t>
            </a:r>
            <a:r>
              <a:rPr lang="zh-TW" altLang="en-US" sz="2600" dirty="0">
                <a:solidFill>
                  <a:srgbClr val="FF0000"/>
                </a:solidFill>
              </a:rPr>
              <a:t>特徵資訊</a:t>
            </a:r>
            <a:r>
              <a:rPr lang="zh-TW" altLang="en-US" sz="2600" dirty="0">
                <a:solidFill>
                  <a:schemeClr val="tx1"/>
                </a:solidFill>
              </a:rPr>
              <a:t>丟入此層之後，進行</a:t>
            </a:r>
            <a:r>
              <a:rPr lang="zh-TW" altLang="en-US" sz="2600" dirty="0">
                <a:solidFill>
                  <a:srgbClr val="FF0000"/>
                </a:solidFill>
              </a:rPr>
              <a:t>分類</a:t>
            </a:r>
            <a:r>
              <a:rPr lang="zh-TW" altLang="en-US" sz="2600" dirty="0">
                <a:solidFill>
                  <a:schemeClr val="tx1"/>
                </a:solidFill>
              </a:rPr>
              <a:t>，並產生結果。</a:t>
            </a:r>
            <a:endParaRPr lang="en-US" altLang="zh-TW" sz="2600" dirty="0">
              <a:solidFill>
                <a:schemeClr val="tx1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666B8A9-3D27-43F3-9298-9B8DA727A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42" y="3320401"/>
            <a:ext cx="8045292" cy="32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302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23F858-E7DD-4109-A97F-9D9CCA2D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183" y="2404531"/>
            <a:ext cx="8808786" cy="1646302"/>
          </a:xfrm>
        </p:spPr>
        <p:txBody>
          <a:bodyPr/>
          <a:lstStyle/>
          <a:p>
            <a:pPr algn="ctr"/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CNN(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卷積神經網路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)</a:t>
            </a: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應用</a:t>
            </a:r>
            <a: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/>
            </a:r>
            <a:br>
              <a:rPr lang="en-US" altLang="zh-TW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</a:br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影像辨識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37BE69D-9A41-43D7-A1B9-BB9361C68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>
              <a:latin typeface="Heiti TC Medium" pitchFamily="2" charset="-128"/>
              <a:ea typeface="Heiti TC Medium" pitchFamily="2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027055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8BE03DA-8974-4E5B-9076-67C8548D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FA94D3E-2499-4917-BB9E-2C6CB13C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34018"/>
            <a:ext cx="8596668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400" dirty="0"/>
              <a:t>YOLO</a:t>
            </a:r>
            <a:r>
              <a:rPr lang="zh-TW" altLang="en-US" sz="3400" dirty="0"/>
              <a:t>物件辨識</a:t>
            </a:r>
            <a:endParaRPr lang="en-US" altLang="zh-TW" sz="3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/>
              <a:t>官網</a:t>
            </a:r>
            <a:endParaRPr lang="en-US" altLang="zh-TW" sz="28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2400" dirty="0">
                <a:hlinkClick r:id="rId2"/>
              </a:rPr>
              <a:t>https://pjreddie.com/darknet/yolo/</a:t>
            </a:r>
            <a:endParaRPr lang="en-US" altLang="zh-TW" sz="24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600" dirty="0"/>
              <a:t>教學</a:t>
            </a:r>
            <a:endParaRPr lang="en-US" altLang="zh-TW" sz="26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2400" dirty="0">
                <a:hlinkClick r:id="rId3"/>
              </a:rPr>
              <a:t>https://www.youtube.com/watch?v=4eIBisqx9_g</a:t>
            </a:r>
            <a:endParaRPr lang="en-US" altLang="zh-TW" sz="24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A1815C9D-DFEE-4C1A-9B05-4784766F02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526" y="4605208"/>
            <a:ext cx="3535248" cy="198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887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8BE03DA-8974-4E5B-9076-67C8548D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FA94D3E-2499-4917-BB9E-2C6CB13C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834018"/>
            <a:ext cx="8933197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400" dirty="0"/>
              <a:t>YOLO-</a:t>
            </a:r>
            <a:r>
              <a:rPr lang="zh-TW" altLang="en-US" sz="3400" dirty="0"/>
              <a:t> </a:t>
            </a:r>
            <a:r>
              <a:rPr lang="en-US" altLang="zh-TW" sz="3400" dirty="0"/>
              <a:t>you</a:t>
            </a:r>
            <a:r>
              <a:rPr lang="zh-TW" altLang="en-US" sz="3400" dirty="0"/>
              <a:t> </a:t>
            </a:r>
            <a:r>
              <a:rPr lang="en-US" altLang="zh-TW" sz="3400" dirty="0"/>
              <a:t>only</a:t>
            </a:r>
            <a:r>
              <a:rPr lang="zh-TW" altLang="en-US" sz="3400" dirty="0"/>
              <a:t> </a:t>
            </a:r>
            <a:r>
              <a:rPr lang="en-US" altLang="zh-TW" sz="3400" dirty="0"/>
              <a:t>look</a:t>
            </a:r>
            <a:r>
              <a:rPr lang="zh-TW" altLang="en-US" sz="3400" dirty="0"/>
              <a:t> </a:t>
            </a:r>
            <a:r>
              <a:rPr lang="en-US" altLang="zh-TW" sz="3400" dirty="0"/>
              <a:t>once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600" dirty="0"/>
              <a:t>關於</a:t>
            </a:r>
            <a:r>
              <a:rPr lang="zh-TW" altLang="en-US" sz="2600" dirty="0">
                <a:solidFill>
                  <a:srgbClr val="FF0000"/>
                </a:solidFill>
              </a:rPr>
              <a:t>物件偵測 </a:t>
            </a:r>
            <a:r>
              <a:rPr lang="en-US" altLang="zh-TW" sz="2600" dirty="0">
                <a:solidFill>
                  <a:srgbClr val="FF0000"/>
                </a:solidFill>
              </a:rPr>
              <a:t>(object detection) </a:t>
            </a:r>
            <a:r>
              <a:rPr lang="zh-TW" altLang="en-US" sz="2600" dirty="0"/>
              <a:t>的類神經網路</a:t>
            </a:r>
            <a:r>
              <a:rPr lang="zh-TW" altLang="en-US" sz="2600" dirty="0">
                <a:solidFill>
                  <a:srgbClr val="FF0000"/>
                </a:solidFill>
              </a:rPr>
              <a:t>演算法</a:t>
            </a:r>
            <a:endParaRPr lang="en-US" altLang="zh-TW" sz="260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600" dirty="0"/>
              <a:t>利用</a:t>
            </a:r>
            <a:r>
              <a:rPr lang="zh-TW" altLang="en-US" sz="2600" dirty="0">
                <a:solidFill>
                  <a:srgbClr val="FF0000"/>
                </a:solidFill>
              </a:rPr>
              <a:t>整張圖片作為</a:t>
            </a:r>
            <a:r>
              <a:rPr lang="zh-TW" altLang="en-US" sz="2600" dirty="0"/>
              <a:t>神經網路的</a:t>
            </a:r>
            <a:r>
              <a:rPr lang="zh-TW" altLang="en-US" sz="2600" dirty="0">
                <a:solidFill>
                  <a:srgbClr val="FF0000"/>
                </a:solidFill>
              </a:rPr>
              <a:t>輸入</a:t>
            </a:r>
            <a:r>
              <a:rPr lang="zh-TW" altLang="en-US" sz="2600" dirty="0"/>
              <a:t>，直接</a:t>
            </a:r>
            <a:r>
              <a:rPr lang="zh-TW" altLang="en-US" sz="2600" dirty="0">
                <a:solidFill>
                  <a:srgbClr val="FF0000"/>
                </a:solidFill>
              </a:rPr>
              <a:t>預測 </a:t>
            </a:r>
            <a:r>
              <a:rPr lang="en-US" altLang="zh-TW" sz="2600" dirty="0">
                <a:solidFill>
                  <a:srgbClr val="FF0000"/>
                </a:solidFill>
              </a:rPr>
              <a:t>bounding box </a:t>
            </a:r>
            <a:r>
              <a:rPr lang="zh-TW" altLang="en-US" sz="2600" dirty="0">
                <a:solidFill>
                  <a:srgbClr val="FF0000"/>
                </a:solidFill>
              </a:rPr>
              <a:t>坐標位置</a:t>
            </a:r>
            <a:r>
              <a:rPr lang="zh-TW" altLang="en-US" sz="2600" dirty="0"/>
              <a:t>、</a:t>
            </a:r>
            <a:r>
              <a:rPr lang="en-US" altLang="zh-TW" sz="2600" dirty="0"/>
              <a:t>bounding box </a:t>
            </a:r>
            <a:r>
              <a:rPr lang="zh-TW" altLang="en-US" sz="2600" dirty="0"/>
              <a:t>含物體的 </a:t>
            </a:r>
            <a:r>
              <a:rPr lang="en-US" altLang="zh-TW" sz="2600" dirty="0">
                <a:solidFill>
                  <a:srgbClr val="FF0000"/>
                </a:solidFill>
              </a:rPr>
              <a:t>confidence</a:t>
            </a:r>
            <a:r>
              <a:rPr lang="en-US" altLang="zh-TW" sz="2600" dirty="0"/>
              <a:t> </a:t>
            </a:r>
            <a:r>
              <a:rPr lang="zh-TW" altLang="en-US" sz="2600" dirty="0"/>
              <a:t>和物體所屬的</a:t>
            </a:r>
            <a:r>
              <a:rPr lang="zh-TW" altLang="en-US" sz="2600" dirty="0">
                <a:solidFill>
                  <a:srgbClr val="FF0000"/>
                </a:solidFill>
              </a:rPr>
              <a:t>類別</a:t>
            </a:r>
            <a:endParaRPr lang="en-US" altLang="zh-TW" sz="2600" dirty="0">
              <a:solidFill>
                <a:srgbClr val="FF0000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89ECA8E1-6A0C-4599-9F4F-A66F7908F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575" y="4348065"/>
            <a:ext cx="3667620" cy="235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809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8BE03DA-8974-4E5B-9076-67C8548D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FA94D3E-2499-4917-BB9E-2C6CB13C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34018"/>
            <a:ext cx="8596668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600" dirty="0"/>
              <a:t>影像辨識目前技術缺陷</a:t>
            </a:r>
            <a:endParaRPr lang="en-US" altLang="zh-TW" sz="3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/>
              <a:t>雖然</a:t>
            </a:r>
            <a:r>
              <a:rPr lang="zh-TW" altLang="en-US" sz="2800" dirty="0">
                <a:solidFill>
                  <a:srgbClr val="FF0000"/>
                </a:solidFill>
              </a:rPr>
              <a:t>一般圖片</a:t>
            </a:r>
            <a:r>
              <a:rPr lang="zh-TW" altLang="en-US" sz="2800" dirty="0"/>
              <a:t>的辨識已有</a:t>
            </a:r>
            <a:r>
              <a:rPr lang="zh-TW" altLang="en-US" sz="2800" dirty="0">
                <a:solidFill>
                  <a:srgbClr val="FF0000"/>
                </a:solidFill>
              </a:rPr>
              <a:t>同等於人類的辨識率</a:t>
            </a:r>
            <a:r>
              <a:rPr lang="zh-TW" altLang="en-US" sz="2800" dirty="0"/>
              <a:t>，但</a:t>
            </a:r>
            <a:r>
              <a:rPr lang="zh-TW" altLang="en-US" sz="2800" dirty="0">
                <a:solidFill>
                  <a:srgbClr val="FF0000"/>
                </a:solidFill>
              </a:rPr>
              <a:t>動態影像</a:t>
            </a:r>
            <a:r>
              <a:rPr lang="zh-TW" altLang="en-US" sz="2800" dirty="0"/>
              <a:t>的辨識</a:t>
            </a:r>
            <a:r>
              <a:rPr lang="zh-TW" altLang="en-US" sz="2800" dirty="0">
                <a:solidFill>
                  <a:srgbClr val="FF0000"/>
                </a:solidFill>
              </a:rPr>
              <a:t>準確度卻仍比不上人類</a:t>
            </a:r>
            <a:endParaRPr lang="en-US" altLang="zh-TW" sz="3600" dirty="0">
              <a:solidFill>
                <a:srgbClr val="FF0000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F63488F-19AC-48A9-83E9-B263BB5AB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261" y="3429000"/>
            <a:ext cx="5030172" cy="323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689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23F858-E7DD-4109-A97F-9D9CCA2D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183" y="2404531"/>
            <a:ext cx="8808786" cy="1646302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自然語言處理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37BE69D-9A41-43D7-A1B9-BB9361C68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>
              <a:latin typeface="Heiti TC Medium" pitchFamily="2" charset="-128"/>
              <a:ea typeface="Heiti TC Medium" pitchFamily="2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11739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1488613"/>
            <a:ext cx="9944947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600" b="1" dirty="0">
                <a:solidFill>
                  <a:schemeClr val="accent2">
                    <a:lumMod val="75000"/>
                  </a:schemeClr>
                </a:solidFill>
              </a:rPr>
              <a:t>Anaconda</a:t>
            </a: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環境變數測試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dirty="0"/>
              <a:t>開啟</a:t>
            </a:r>
            <a:r>
              <a:rPr lang="en-US" altLang="zh-TW" sz="3400" dirty="0"/>
              <a:t>CMD</a:t>
            </a:r>
            <a:r>
              <a:rPr lang="zh-TW" altLang="en-US" sz="3400" dirty="0"/>
              <a:t>後鍵入</a:t>
            </a:r>
            <a:r>
              <a:rPr lang="en-US" altLang="zh-TW" sz="3400" dirty="0"/>
              <a:t>$</a:t>
            </a:r>
            <a:r>
              <a:rPr lang="en-US" altLang="zh-TW" sz="3400" dirty="0" err="1"/>
              <a:t>conda</a:t>
            </a:r>
            <a:endParaRPr lang="zh-TW" altLang="en-US" sz="3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89B65465-F77B-4B68-B340-D73D4AF80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321" y="2756238"/>
            <a:ext cx="5206019" cy="402738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7E2B9432-B728-4E4B-902D-B767031DC825}"/>
              </a:ext>
            </a:extLst>
          </p:cNvPr>
          <p:cNvSpPr/>
          <p:nvPr/>
        </p:nvSpPr>
        <p:spPr>
          <a:xfrm>
            <a:off x="3717694" y="3251446"/>
            <a:ext cx="399495" cy="1775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64896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8BE03DA-8974-4E5B-9076-67C8548D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FA94D3E-2499-4917-BB9E-2C6CB13C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600" dirty="0" err="1"/>
              <a:t>SiriKit</a:t>
            </a:r>
            <a:r>
              <a:rPr lang="en-US" altLang="zh-TW" sz="3600" dirty="0"/>
              <a:t> API</a:t>
            </a:r>
            <a:r>
              <a:rPr lang="zh-TW" altLang="en-US" sz="3600" dirty="0"/>
              <a:t> 手機</a:t>
            </a:r>
            <a:r>
              <a:rPr lang="en-US" altLang="zh-TW" sz="3600" dirty="0"/>
              <a:t>APP</a:t>
            </a:r>
            <a:r>
              <a:rPr lang="zh-TW" altLang="en-US" sz="3600" dirty="0"/>
              <a:t>製作</a:t>
            </a:r>
            <a:endParaRPr lang="en-US" altLang="zh-TW" sz="3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600" dirty="0">
                <a:hlinkClick r:id="rId2"/>
              </a:rPr>
              <a:t>https://developer.apple.com/siri/</a:t>
            </a:r>
            <a:endParaRPr lang="en-US" altLang="zh-TW" sz="2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600" dirty="0"/>
              <a:t>Apple</a:t>
            </a:r>
            <a:r>
              <a:rPr lang="zh-TW" altLang="en-US" sz="2600" dirty="0"/>
              <a:t>所開發的</a:t>
            </a:r>
            <a:r>
              <a:rPr lang="en-US" altLang="zh-TW" sz="2600" dirty="0"/>
              <a:t>Siri</a:t>
            </a:r>
            <a:r>
              <a:rPr lang="zh-TW" altLang="en-US" sz="2600" dirty="0"/>
              <a:t>內建自然語言</a:t>
            </a:r>
            <a:r>
              <a:rPr lang="en-US" altLang="zh-TW" sz="2600" dirty="0"/>
              <a:t/>
            </a:r>
            <a:br>
              <a:rPr lang="en-US" altLang="zh-TW" sz="2600" dirty="0"/>
            </a:br>
            <a:r>
              <a:rPr lang="zh-TW" altLang="en-US" sz="2600" dirty="0"/>
              <a:t>處理</a:t>
            </a:r>
            <a:r>
              <a:rPr lang="en-US" altLang="zh-TW" sz="2600" dirty="0"/>
              <a:t>(NLP)</a:t>
            </a:r>
            <a:r>
              <a:rPr lang="zh-TW" altLang="en-US" sz="2600" dirty="0"/>
              <a:t>，並利用其處理後結果</a:t>
            </a:r>
            <a:r>
              <a:rPr lang="en-US" altLang="zh-TW" sz="2600" dirty="0"/>
              <a:t/>
            </a:r>
            <a:br>
              <a:rPr lang="en-US" altLang="zh-TW" sz="2600" dirty="0"/>
            </a:br>
            <a:r>
              <a:rPr lang="zh-TW" altLang="en-US" sz="2600" dirty="0"/>
              <a:t>使用</a:t>
            </a:r>
            <a:r>
              <a:rPr lang="en-US" altLang="zh-TW" sz="2600" dirty="0"/>
              <a:t>Siri</a:t>
            </a:r>
            <a:r>
              <a:rPr lang="zh-TW" altLang="en-US" sz="2600" dirty="0"/>
              <a:t>強大功能。</a:t>
            </a:r>
            <a:endParaRPr lang="en-US" altLang="zh-TW" sz="2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CC33766E-70D7-4B4A-845B-5F1B69594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8607" y="3059373"/>
            <a:ext cx="5530789" cy="373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695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8BE03DA-8974-4E5B-9076-67C8548D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FA94D3E-2499-4917-BB9E-2C6CB13C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3600" dirty="0"/>
              <a:t>Google</a:t>
            </a:r>
            <a:r>
              <a:rPr lang="zh-TW" altLang="en-US" sz="3600" dirty="0"/>
              <a:t> </a:t>
            </a:r>
            <a:r>
              <a:rPr lang="en-US" altLang="zh-TW" sz="3600" dirty="0" err="1"/>
              <a:t>Dialogflow</a:t>
            </a:r>
            <a:endParaRPr lang="en-US" altLang="zh-TW" sz="3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800" dirty="0">
                <a:hlinkClick r:id="rId2"/>
              </a:rPr>
              <a:t>https://dialogflow.com</a:t>
            </a:r>
            <a:endParaRPr lang="en-US" altLang="zh-TW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2800" dirty="0" err="1">
                <a:solidFill>
                  <a:srgbClr val="FF0000"/>
                </a:solidFill>
              </a:rPr>
              <a:t>DialogFlow</a:t>
            </a:r>
            <a:r>
              <a:rPr lang="en-US" altLang="zh-TW" sz="2800" dirty="0"/>
              <a:t> </a:t>
            </a:r>
            <a:r>
              <a:rPr lang="zh-TW" altLang="en-US" sz="2800" dirty="0"/>
              <a:t>是</a:t>
            </a:r>
            <a:r>
              <a:rPr lang="en-US" altLang="zh-TW" sz="2800" dirty="0">
                <a:solidFill>
                  <a:srgbClr val="FF0000"/>
                </a:solidFill>
              </a:rPr>
              <a:t>Google</a:t>
            </a:r>
            <a:r>
              <a:rPr lang="en-US" altLang="zh-TW" sz="2800" dirty="0"/>
              <a:t> </a:t>
            </a:r>
            <a:r>
              <a:rPr lang="zh-TW" altLang="en-US" sz="2800" dirty="0"/>
              <a:t>提供的</a:t>
            </a:r>
            <a:r>
              <a:rPr lang="zh-TW" altLang="en-US" sz="2800" dirty="0">
                <a:solidFill>
                  <a:srgbClr val="FF0000"/>
                </a:solidFill>
              </a:rPr>
              <a:t>自然語言</a:t>
            </a:r>
            <a:r>
              <a:rPr lang="en-US" altLang="zh-TW" sz="2800" dirty="0">
                <a:solidFill>
                  <a:srgbClr val="FF0000"/>
                </a:solidFill>
              </a:rPr>
              <a:t/>
            </a:r>
            <a:br>
              <a:rPr lang="en-US" altLang="zh-TW" sz="2800" dirty="0">
                <a:solidFill>
                  <a:srgbClr val="FF0000"/>
                </a:solidFill>
              </a:rPr>
            </a:br>
            <a:r>
              <a:rPr lang="zh-TW" altLang="en-US" sz="2800" dirty="0">
                <a:solidFill>
                  <a:srgbClr val="FF0000"/>
                </a:solidFill>
              </a:rPr>
              <a:t>處理服務</a:t>
            </a:r>
            <a:r>
              <a:rPr lang="en-US" altLang="zh-TW" sz="2800" dirty="0"/>
              <a:t>, </a:t>
            </a:r>
            <a:r>
              <a:rPr lang="zh-TW" altLang="en-US" sz="2800" dirty="0"/>
              <a:t>能夠將文字轉換成電腦看得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zh-TW" altLang="en-US" sz="2800" dirty="0"/>
              <a:t>懂的</a:t>
            </a:r>
            <a:r>
              <a:rPr lang="zh-TW" altLang="en-US" sz="2800" dirty="0">
                <a:solidFill>
                  <a:srgbClr val="FF0000"/>
                </a:solidFill>
              </a:rPr>
              <a:t>結構性資料</a:t>
            </a:r>
            <a:r>
              <a:rPr lang="en-US" altLang="zh-TW" sz="2800" dirty="0"/>
              <a:t>, </a:t>
            </a:r>
            <a:r>
              <a:rPr lang="zh-TW" altLang="en-US" sz="2800" dirty="0"/>
              <a:t>再傳遞給後端介接的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en-US" altLang="zh-TW" sz="2800" dirty="0"/>
              <a:t>Web Service</a:t>
            </a:r>
            <a:r>
              <a:rPr lang="zh-TW" altLang="en-US" sz="2800" dirty="0"/>
              <a:t>處理</a:t>
            </a:r>
            <a:r>
              <a:rPr lang="en-US" altLang="zh-TW" sz="2800" dirty="0"/>
              <a:t>, </a:t>
            </a:r>
            <a:r>
              <a:rPr lang="zh-TW" altLang="en-US" sz="2800" dirty="0"/>
              <a:t>現在的聊天機器人</a:t>
            </a:r>
            <a:r>
              <a:rPr lang="en-US" altLang="zh-TW" sz="2800" dirty="0"/>
              <a:t/>
            </a:r>
            <a:br>
              <a:rPr lang="en-US" altLang="zh-TW" sz="2800" dirty="0"/>
            </a:br>
            <a:r>
              <a:rPr lang="zh-TW" altLang="en-US" sz="2800" dirty="0"/>
              <a:t>大多都是使用這種架構。</a:t>
            </a:r>
            <a:endParaRPr lang="en-US" altLang="zh-TW" sz="28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CE863910-B856-454A-8DD0-C1656ABCA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138" y="2100481"/>
            <a:ext cx="3799528" cy="439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389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8BE03DA-8974-4E5B-9076-67C8548D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FA94D3E-2499-4917-BB9E-2C6CB13C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600" dirty="0"/>
              <a:t>開放</a:t>
            </a:r>
            <a:r>
              <a:rPr lang="en-US" altLang="zh-TW" sz="3600" dirty="0"/>
              <a:t>API</a:t>
            </a:r>
            <a:r>
              <a:rPr lang="zh-TW" altLang="en-US" sz="3600" dirty="0"/>
              <a:t>使用優點</a:t>
            </a:r>
            <a:endParaRPr lang="en-US" altLang="zh-TW" sz="3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200" dirty="0"/>
              <a:t>建置應用系統容易</a:t>
            </a:r>
            <a:endParaRPr lang="en-US" altLang="zh-TW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200" dirty="0">
                <a:solidFill>
                  <a:srgbClr val="FF0000"/>
                </a:solidFill>
              </a:rPr>
              <a:t>不必重複開發新系統及功能</a:t>
            </a:r>
            <a:endParaRPr lang="en-US" altLang="zh-TW" sz="3200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3200" dirty="0"/>
              <a:t>API</a:t>
            </a:r>
            <a:r>
              <a:rPr lang="zh-TW" altLang="en-US" sz="3200" dirty="0"/>
              <a:t>開放平台，其訓練資料齊全，不必擔心精準度問題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0265812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8BE03DA-8974-4E5B-9076-67C8548DA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FA94D3E-2499-4917-BB9E-2C6CB13C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34018"/>
            <a:ext cx="8596668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600" dirty="0">
                <a:solidFill>
                  <a:schemeClr val="tx1"/>
                </a:solidFill>
              </a:rPr>
              <a:t>聊天機器人</a:t>
            </a:r>
            <a:endParaRPr lang="en-US" altLang="zh-TW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3000" dirty="0">
                <a:solidFill>
                  <a:schemeClr val="tx1"/>
                </a:solidFill>
              </a:rPr>
              <a:t>Facebook Messenger Platform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2800" dirty="0">
                <a:hlinkClick r:id="rId2"/>
              </a:rPr>
              <a:t>https://developers.facebook.com/docs/messenger-platform/built-in-nlp</a:t>
            </a:r>
            <a:endParaRPr lang="en-US" altLang="zh-TW" sz="28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tx1"/>
                </a:solidFill>
              </a:rPr>
              <a:t>Facebook </a:t>
            </a:r>
            <a:r>
              <a:rPr lang="zh-TW" altLang="en-US" sz="2400" dirty="0">
                <a:solidFill>
                  <a:schemeClr val="tx1"/>
                </a:solidFill>
              </a:rPr>
              <a:t>於 </a:t>
            </a:r>
            <a:r>
              <a:rPr lang="en-US" altLang="zh-TW" sz="2400" dirty="0">
                <a:solidFill>
                  <a:schemeClr val="tx1"/>
                </a:solidFill>
              </a:rPr>
              <a:t>F8 </a:t>
            </a:r>
            <a:r>
              <a:rPr lang="zh-TW" altLang="en-US" sz="2400" dirty="0">
                <a:solidFill>
                  <a:schemeClr val="tx1"/>
                </a:solidFill>
              </a:rPr>
              <a:t>開發者大會上正式發表 </a:t>
            </a:r>
            <a:r>
              <a:rPr lang="en-US" altLang="zh-TW" sz="2400" dirty="0">
                <a:solidFill>
                  <a:schemeClr val="tx1"/>
                </a:solidFill>
              </a:rPr>
              <a:t>Live API </a:t>
            </a:r>
            <a:r>
              <a:rPr lang="zh-TW" altLang="en-US" sz="2400" dirty="0">
                <a:solidFill>
                  <a:schemeClr val="tx1"/>
                </a:solidFill>
              </a:rPr>
              <a:t>以及 </a:t>
            </a:r>
            <a:r>
              <a:rPr lang="en-US" altLang="zh-TW" sz="2400" dirty="0">
                <a:solidFill>
                  <a:schemeClr val="tx1"/>
                </a:solidFill>
              </a:rPr>
              <a:t>Messenger </a:t>
            </a:r>
            <a:r>
              <a:rPr lang="zh-TW" altLang="en-US" sz="2400" dirty="0">
                <a:solidFill>
                  <a:schemeClr val="tx1"/>
                </a:solidFill>
              </a:rPr>
              <a:t>聊天機器人，開發人員以及企業能夠藉由 </a:t>
            </a:r>
            <a:r>
              <a:rPr lang="en-US" altLang="zh-TW" sz="2400" dirty="0">
                <a:solidFill>
                  <a:schemeClr val="tx1"/>
                </a:solidFill>
              </a:rPr>
              <a:t>Messenger </a:t>
            </a:r>
            <a:r>
              <a:rPr lang="zh-TW" altLang="en-US" sz="2400" dirty="0">
                <a:solidFill>
                  <a:schemeClr val="tx1"/>
                </a:solidFill>
              </a:rPr>
              <a:t>這個平台來開發相關的互動應用，以提供更多元的互動方式。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8631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FF3641E-F12C-4AE7-B726-F8F080A0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CC08E7B-877B-48DD-A9B0-DA8B8F137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883916" cy="3880773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600" dirty="0"/>
              <a:t>特殊應用</a:t>
            </a:r>
            <a:endParaRPr lang="en-US" altLang="zh-TW" sz="3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dirty="0"/>
              <a:t>畫質修復 </a:t>
            </a:r>
            <a:r>
              <a:rPr lang="en-US" altLang="zh-TW" sz="3400" dirty="0"/>
              <a:t>stack-</a:t>
            </a:r>
            <a:r>
              <a:rPr lang="en-US" altLang="zh-TW" sz="3400" dirty="0" err="1"/>
              <a:t>gan</a:t>
            </a:r>
            <a:r>
              <a:rPr lang="en-US" altLang="zh-TW" sz="3400" dirty="0"/>
              <a:t>(</a:t>
            </a:r>
            <a:r>
              <a:rPr lang="zh-TW" altLang="en-US" sz="3400" dirty="0"/>
              <a:t>堆疊式生成對抗網路</a:t>
            </a:r>
            <a:r>
              <a:rPr lang="en-US" altLang="zh-TW" sz="3400" dirty="0"/>
              <a:t>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3200" dirty="0"/>
              <a:t>利用小像素圖生成大像素圖，透過</a:t>
            </a:r>
            <a:r>
              <a:rPr lang="en-US" altLang="zh-TW" sz="3200" dirty="0"/>
              <a:t>AI</a:t>
            </a:r>
            <a:r>
              <a:rPr lang="zh-TW" altLang="en-US" sz="3200" dirty="0"/>
              <a:t>學習分析，並產生修復圖像效果。</a:t>
            </a:r>
            <a:endParaRPr lang="en-US" altLang="zh-TW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sz="3400" dirty="0" err="1"/>
              <a:t>Github</a:t>
            </a:r>
            <a:endParaRPr lang="en-US" altLang="zh-TW" sz="3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3200" dirty="0">
                <a:hlinkClick r:id="rId2"/>
              </a:rPr>
              <a:t>https://github.com/hanzhanggit/StackGAN</a:t>
            </a:r>
            <a:endParaRPr lang="en-US" altLang="zh-TW" sz="32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3200" dirty="0"/>
              <a:t>同學於課後有興趣可以自行參考</a:t>
            </a:r>
            <a:endParaRPr lang="en-US" altLang="zh-TW" sz="32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7EE06CD4-6237-424E-9A56-A545C3EF34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10" t="1510" r="2695" b="1650"/>
          <a:stretch/>
        </p:blipFill>
        <p:spPr>
          <a:xfrm>
            <a:off x="9788907" y="2130641"/>
            <a:ext cx="1885229" cy="377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7850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423F858-E7DD-4109-A97F-9D9CCA2D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183" y="2404531"/>
            <a:ext cx="8808786" cy="1646302"/>
          </a:xfrm>
        </p:spPr>
        <p:txBody>
          <a:bodyPr/>
          <a:lstStyle/>
          <a:p>
            <a:pPr algn="ctr"/>
            <a:r>
              <a:rPr lang="zh-TW" altLang="en-US" b="1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人工智慧</a:t>
            </a:r>
            <a:endParaRPr lang="en-US" altLang="zh-TW" b="1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537BE69D-9A41-43D7-A1B9-BB9361C68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TW" altLang="en-US" dirty="0">
              <a:latin typeface="Heiti TC Medium" pitchFamily="2" charset="-128"/>
              <a:ea typeface="Heiti TC Medium" pitchFamily="2" charset="-128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27313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29D2273-7107-476A-B952-0556A759E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90200C1-BE17-4D0F-BE3B-F143C5D28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600" dirty="0"/>
              <a:t>何謂人工智慧</a:t>
            </a:r>
            <a:endParaRPr lang="en-US" altLang="zh-TW" sz="3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/>
              <a:t>系統透過</a:t>
            </a:r>
            <a:r>
              <a:rPr lang="zh-TW" altLang="en-US" sz="2800" dirty="0">
                <a:solidFill>
                  <a:srgbClr val="FF0000"/>
                </a:solidFill>
              </a:rPr>
              <a:t>資料處理和</a:t>
            </a:r>
            <a:r>
              <a:rPr lang="en-US" altLang="zh-TW" sz="2800" dirty="0">
                <a:solidFill>
                  <a:srgbClr val="FF0000"/>
                </a:solidFill>
              </a:rPr>
              <a:t>(</a:t>
            </a:r>
            <a:r>
              <a:rPr lang="zh-TW" altLang="en-US" sz="2800" dirty="0">
                <a:solidFill>
                  <a:srgbClr val="FF0000"/>
                </a:solidFill>
              </a:rPr>
              <a:t>或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  <a:r>
              <a:rPr lang="zh-TW" altLang="en-US" sz="2800" dirty="0">
                <a:solidFill>
                  <a:srgbClr val="FF0000"/>
                </a:solidFill>
              </a:rPr>
              <a:t>演算法</a:t>
            </a:r>
            <a:r>
              <a:rPr lang="zh-TW" altLang="en-US" sz="2800" dirty="0"/>
              <a:t>運算傳達情報資訊的方法，從而</a:t>
            </a:r>
            <a:r>
              <a:rPr lang="zh-TW" altLang="en-US" sz="2800" dirty="0">
                <a:solidFill>
                  <a:srgbClr val="FF0000"/>
                </a:solidFill>
              </a:rPr>
              <a:t>產出有意義的資訊</a:t>
            </a:r>
            <a:r>
              <a:rPr lang="zh-TW" altLang="en-US" sz="2800" dirty="0"/>
              <a:t>讓機器展現人類的智慧。</a:t>
            </a:r>
            <a:endParaRPr lang="en-US" altLang="zh-TW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/>
              <a:t>目前能</a:t>
            </a:r>
            <a:r>
              <a:rPr lang="zh-TW" altLang="en-US" sz="2800" dirty="0">
                <a:solidFill>
                  <a:srgbClr val="FF0000"/>
                </a:solidFill>
              </a:rPr>
              <a:t>實現與人類智能同等的技術還不存在</a:t>
            </a:r>
            <a:r>
              <a:rPr lang="zh-TW" altLang="en-US" sz="2800" dirty="0"/>
              <a:t>，世界上絕大多數的人工智慧還是只能</a:t>
            </a:r>
            <a:r>
              <a:rPr lang="zh-TW" altLang="en-US" sz="2800" dirty="0">
                <a:solidFill>
                  <a:srgbClr val="FF0000"/>
                </a:solidFill>
              </a:rPr>
              <a:t>解決某個特定問題</a:t>
            </a:r>
            <a:r>
              <a:rPr lang="zh-TW" altLang="en-US" sz="28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699547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A44B8F8-BD79-42B5-B790-752E2A15C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3FD9431-BB85-4D3C-A996-775471BD4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600" dirty="0"/>
              <a:t>弱人工智慧</a:t>
            </a:r>
            <a:endParaRPr lang="en-US" altLang="zh-TW" sz="3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/>
              <a:t>它從資料中得到複雜的函數</a:t>
            </a:r>
            <a:r>
              <a:rPr lang="en-US" altLang="zh-TW" sz="2800" dirty="0"/>
              <a:t>(</a:t>
            </a:r>
            <a:r>
              <a:rPr lang="zh-TW" altLang="en-US" sz="2800" dirty="0"/>
              <a:t>或樣本</a:t>
            </a:r>
            <a:r>
              <a:rPr lang="en-US" altLang="zh-TW" sz="2800" dirty="0"/>
              <a:t>)</a:t>
            </a:r>
            <a:r>
              <a:rPr lang="zh-TW" altLang="en-US" sz="2800" dirty="0"/>
              <a:t>來學習以</a:t>
            </a:r>
            <a:r>
              <a:rPr lang="zh-TW" altLang="en-US" sz="2800" dirty="0">
                <a:solidFill>
                  <a:srgbClr val="FF0000"/>
                </a:solidFill>
              </a:rPr>
              <a:t>創造演算法</a:t>
            </a:r>
            <a:r>
              <a:rPr lang="en-US" altLang="zh-TW" sz="2800" dirty="0">
                <a:solidFill>
                  <a:srgbClr val="FF0000"/>
                </a:solidFill>
              </a:rPr>
              <a:t>(</a:t>
            </a:r>
            <a:r>
              <a:rPr lang="zh-TW" altLang="en-US" sz="2800" dirty="0">
                <a:solidFill>
                  <a:srgbClr val="FF0000"/>
                </a:solidFill>
              </a:rPr>
              <a:t>或一組規則</a:t>
            </a:r>
            <a:r>
              <a:rPr lang="en-US" altLang="zh-TW" sz="2800" dirty="0">
                <a:solidFill>
                  <a:srgbClr val="FF0000"/>
                </a:solidFill>
              </a:rPr>
              <a:t>)</a:t>
            </a:r>
            <a:r>
              <a:rPr lang="zh-TW" altLang="en-US" sz="2800" dirty="0"/>
              <a:t>，並利用它來做預測。</a:t>
            </a:r>
            <a:endParaRPr lang="en-US" altLang="zh-TW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/>
              <a:t>利用</a:t>
            </a:r>
            <a:r>
              <a:rPr lang="zh-TW" altLang="en-US" sz="2800" dirty="0">
                <a:solidFill>
                  <a:srgbClr val="FF0000"/>
                </a:solidFill>
              </a:rPr>
              <a:t>特徵</a:t>
            </a:r>
            <a:r>
              <a:rPr lang="zh-TW" altLang="en-US" sz="2800" dirty="0"/>
              <a:t>進行學習</a:t>
            </a:r>
            <a:endParaRPr lang="en-US" altLang="zh-TW" sz="28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2800" dirty="0">
                <a:solidFill>
                  <a:srgbClr val="FF0000"/>
                </a:solidFill>
              </a:rPr>
              <a:t>無法</a:t>
            </a:r>
            <a:r>
              <a:rPr lang="zh-TW" altLang="en-US" sz="2800" dirty="0"/>
              <a:t>做到</a:t>
            </a:r>
            <a:r>
              <a:rPr lang="zh-TW" altLang="en-US" sz="2800" dirty="0">
                <a:solidFill>
                  <a:srgbClr val="FF0000"/>
                </a:solidFill>
              </a:rPr>
              <a:t>完全取代人類</a:t>
            </a:r>
            <a:endParaRPr lang="en-US" altLang="zh-TW" sz="2800" dirty="0">
              <a:solidFill>
                <a:schemeClr val="tx1"/>
              </a:solidFill>
            </a:endParaRPr>
          </a:p>
          <a:p>
            <a:pPr lvl="3">
              <a:buFont typeface="Wingdings" panose="05000000000000000000" pitchFamily="2" charset="2"/>
              <a:buChar char="Ø"/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136037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4020366-CF6B-4135-8AF7-5F824CA2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b="1" dirty="0">
                <a:solidFill>
                  <a:schemeClr val="accent2">
                    <a:lumMod val="50000"/>
                  </a:schemeClr>
                </a:solidFill>
                <a:latin typeface="+mj-ea"/>
              </a:rPr>
              <a:t>人工智慧與機器學習應用解析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9A09E65-7A53-4F98-BCBF-F45A8ECD9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30400"/>
            <a:ext cx="8938006" cy="388077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600" dirty="0"/>
              <a:t>人工智慧應用</a:t>
            </a:r>
            <a:endParaRPr lang="en-US" altLang="zh-TW" sz="3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dirty="0"/>
              <a:t>文字辨識</a:t>
            </a:r>
            <a:r>
              <a:rPr lang="en-US" altLang="zh-TW" sz="3400" dirty="0"/>
              <a:t>(MNIST)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dirty="0"/>
              <a:t>語音辨識</a:t>
            </a:r>
            <a:r>
              <a:rPr lang="en-US" altLang="zh-TW" sz="3400" dirty="0"/>
              <a:t>+NLP</a:t>
            </a:r>
            <a:r>
              <a:rPr lang="zh-TW" altLang="en-US" sz="3400" dirty="0"/>
              <a:t>處理</a:t>
            </a:r>
            <a:endParaRPr lang="en-US" altLang="zh-TW" sz="3400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altLang="zh-TW" sz="3200" dirty="0"/>
              <a:t>SIRI</a:t>
            </a:r>
            <a:r>
              <a:rPr lang="zh-TW" altLang="en-US" sz="3200" dirty="0"/>
              <a:t>、</a:t>
            </a:r>
            <a:r>
              <a:rPr lang="en-US" altLang="zh-TW" sz="3200" dirty="0"/>
              <a:t>OK Google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400" dirty="0"/>
              <a:t>電腦視覺</a:t>
            </a:r>
            <a:r>
              <a:rPr lang="en-US" altLang="zh-TW" sz="3400" dirty="0"/>
              <a:t>(Computer Vision)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TW" altLang="en-US" sz="3200" dirty="0"/>
              <a:t>人臉辨識系統</a:t>
            </a:r>
            <a:endParaRPr lang="en-US" altLang="zh-TW" sz="3200" dirty="0"/>
          </a:p>
        </p:txBody>
      </p:sp>
    </p:spTree>
    <p:extLst>
      <p:ext uri="{BB962C8B-B14F-4D97-AF65-F5344CB8AC3E}">
        <p14:creationId xmlns:p14="http://schemas.microsoft.com/office/powerpoint/2010/main" val="36094865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239" y="2894028"/>
            <a:ext cx="8114858" cy="1902287"/>
          </a:xfrm>
        </p:spPr>
        <p:txBody>
          <a:bodyPr>
            <a:normAutofit/>
          </a:bodyPr>
          <a:lstStyle/>
          <a:p>
            <a:pPr marL="0" lvl="1" indent="0" algn="ctr">
              <a:lnSpc>
                <a:spcPct val="80000"/>
              </a:lnSpc>
              <a:buNone/>
            </a:pPr>
            <a:endParaRPr lang="en-US" altLang="zh-TW" sz="2600" dirty="0">
              <a:solidFill>
                <a:schemeClr val="tx1"/>
              </a:solidFill>
              <a:latin typeface="+mn-ea"/>
            </a:endParaRPr>
          </a:p>
          <a:p>
            <a:pPr marL="0" lvl="1" indent="0" algn="ctr">
              <a:lnSpc>
                <a:spcPct val="80000"/>
              </a:lnSpc>
              <a:buNone/>
            </a:pPr>
            <a:r>
              <a:rPr lang="en-US" altLang="zh-TW" sz="9600" dirty="0">
                <a:solidFill>
                  <a:schemeClr val="tx1"/>
                </a:solidFill>
                <a:latin typeface="+mn-ea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97471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8FFBC6C-3C9A-4ABB-B034-0481609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使用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LSTM</a:t>
            </a:r>
            <a:r>
              <a:rPr lang="zh-TW" altLang="en-US" b="1" dirty="0">
                <a:solidFill>
                  <a:schemeClr val="accent2">
                    <a:lumMod val="50000"/>
                  </a:schemeClr>
                </a:solidFill>
              </a:rPr>
              <a:t>產生自然語言文章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4E7DAAA-944E-40D8-8477-570AE52D7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2" y="1488614"/>
            <a:ext cx="10837333" cy="50347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sz="3600" b="1" dirty="0">
                <a:solidFill>
                  <a:schemeClr val="accent2">
                    <a:lumMod val="75000"/>
                  </a:schemeClr>
                </a:solidFill>
              </a:rPr>
              <a:t>虛擬環境</a:t>
            </a:r>
            <a:endParaRPr lang="en-US" altLang="zh-TW" sz="3600" b="1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/>
              <a:t>不同專案可以</a:t>
            </a:r>
            <a:r>
              <a:rPr lang="zh-TW" altLang="en-US" sz="3200" dirty="0">
                <a:solidFill>
                  <a:srgbClr val="FF0000"/>
                </a:solidFill>
              </a:rPr>
              <a:t>使用不同版本的相同套件</a:t>
            </a:r>
            <a:r>
              <a:rPr lang="zh-TW" altLang="en-US" sz="3200" dirty="0"/>
              <a:t>，且</a:t>
            </a:r>
            <a:r>
              <a:rPr lang="zh-TW" altLang="en-US" sz="3200" dirty="0">
                <a:solidFill>
                  <a:srgbClr val="FF0000"/>
                </a:solidFill>
              </a:rPr>
              <a:t>不互相影響</a:t>
            </a:r>
            <a:r>
              <a:rPr lang="zh-TW" altLang="en-US" sz="3200" dirty="0"/>
              <a:t>。</a:t>
            </a:r>
            <a:endParaRPr lang="en-US" altLang="zh-TW" sz="3200" dirty="0"/>
          </a:p>
          <a:p>
            <a:pPr lvl="1">
              <a:buFont typeface="Wingdings" panose="05000000000000000000" pitchFamily="2" charset="2"/>
              <a:buChar char="Ø"/>
            </a:pPr>
            <a:endParaRPr lang="zh-TW" altLang="en-US" sz="32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TW" altLang="en-US" sz="3200" dirty="0"/>
              <a:t>啟動虛擬環境後，</a:t>
            </a:r>
            <a:r>
              <a:rPr lang="en-US" altLang="zh-TW" sz="3200" dirty="0"/>
              <a:t>pip </a:t>
            </a:r>
            <a:r>
              <a:rPr lang="zh-TW" altLang="en-US" sz="3200" dirty="0"/>
              <a:t>安裝的套件會被放在虛擬環境中，</a:t>
            </a:r>
            <a:r>
              <a:rPr lang="zh-TW" altLang="en-US" sz="3200" dirty="0">
                <a:solidFill>
                  <a:srgbClr val="FF0000"/>
                </a:solidFill>
              </a:rPr>
              <a:t>每個專案就可以擁有一個獨立的環境</a:t>
            </a:r>
            <a:r>
              <a:rPr lang="zh-TW" altLang="en-US" sz="3200" dirty="0"/>
              <a:t>。</a:t>
            </a:r>
            <a:endParaRPr lang="en-US" altLang="zh-TW" sz="32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endParaRPr lang="zh-TW" altLang="en-US" sz="3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TW" altLang="en-US" sz="3200" dirty="0"/>
              <a:t>套件</a:t>
            </a:r>
            <a:r>
              <a:rPr lang="zh-TW" altLang="en-US" sz="3200" dirty="0">
                <a:solidFill>
                  <a:srgbClr val="FF0000"/>
                </a:solidFill>
              </a:rPr>
              <a:t>版本升級</a:t>
            </a:r>
            <a:r>
              <a:rPr lang="zh-TW" altLang="en-US" sz="3200" dirty="0"/>
              <a:t>時</a:t>
            </a:r>
            <a:r>
              <a:rPr lang="zh-TW" altLang="en-US" sz="3200" dirty="0">
                <a:solidFill>
                  <a:srgbClr val="FF0000"/>
                </a:solidFill>
              </a:rPr>
              <a:t>不會影響到其他的專案</a:t>
            </a:r>
            <a:r>
              <a:rPr lang="zh-TW" altLang="en-US" sz="3200" dirty="0"/>
              <a:t>。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zh-TW" altLang="en-US" sz="3400" dirty="0"/>
          </a:p>
        </p:txBody>
      </p:sp>
    </p:spTree>
    <p:extLst>
      <p:ext uri="{BB962C8B-B14F-4D97-AF65-F5344CB8AC3E}">
        <p14:creationId xmlns:p14="http://schemas.microsoft.com/office/powerpoint/2010/main" val="1680779780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806</TotalTime>
  <Words>2744</Words>
  <Application>Microsoft Office PowerPoint</Application>
  <PresentationFormat>寬螢幕</PresentationFormat>
  <Paragraphs>460</Paragraphs>
  <Slides>89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89</vt:i4>
      </vt:variant>
    </vt:vector>
  </HeadingPairs>
  <TitlesOfParts>
    <vt:vector size="98" baseType="lpstr">
      <vt:lpstr>Heiti TC Medium</vt:lpstr>
      <vt:lpstr>微軟正黑體</vt:lpstr>
      <vt:lpstr>新細明體</vt:lpstr>
      <vt:lpstr>Arial</vt:lpstr>
      <vt:lpstr>Calibri</vt:lpstr>
      <vt:lpstr>Trebuchet MS</vt:lpstr>
      <vt:lpstr>Wingdings</vt:lpstr>
      <vt:lpstr>Wingdings 3</vt:lpstr>
      <vt:lpstr>多面向</vt:lpstr>
      <vt:lpstr>使用LSTM產生自然語言文章</vt:lpstr>
      <vt:lpstr>PowerPoint 簡報</vt:lpstr>
      <vt:lpstr>環境介紹及安裝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LSTM實作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使用LSTM產生自然語言文章追蹤</vt:lpstr>
      <vt:lpstr>資料處理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One-hot編碼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追蹤訓練時編碼</vt:lpstr>
      <vt:lpstr>使用LSTM產生自然語言文章</vt:lpstr>
      <vt:lpstr>使用LSTM產生自然語言文章</vt:lpstr>
      <vt:lpstr>神經網路建置詳述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使用LSTM產生自然語言文章</vt:lpstr>
      <vt:lpstr>採樣策略</vt:lpstr>
      <vt:lpstr>使用LSTM產生自然語言文章</vt:lpstr>
      <vt:lpstr>使用LSTM產生自然語言文章</vt:lpstr>
      <vt:lpstr>使用LSTM產生自然語言文章</vt:lpstr>
      <vt:lpstr>Softmax Temperature</vt:lpstr>
      <vt:lpstr>使用LSTM產生自然語言文章</vt:lpstr>
      <vt:lpstr>使用LSTM產生自然語言文章</vt:lpstr>
      <vt:lpstr>使用LSTM產生自然語言文章</vt:lpstr>
      <vt:lpstr>使用LSTM產生自然語言文章</vt:lpstr>
      <vt:lpstr>人工智慧與機器學習應用解析</vt:lpstr>
      <vt:lpstr>人工智慧與機器學習應用解析</vt:lpstr>
      <vt:lpstr>機器學習</vt:lpstr>
      <vt:lpstr>人工智慧與機器學習應用解析</vt:lpstr>
      <vt:lpstr>人工智慧與機器學習應用解析</vt:lpstr>
      <vt:lpstr>人工智慧與機器學習應用解析</vt:lpstr>
      <vt:lpstr>人工智慧與機器學習應用解析</vt:lpstr>
      <vt:lpstr>人工智慧與機器學習應用解析</vt:lpstr>
      <vt:lpstr>人工智慧與機器學習應用解析</vt:lpstr>
      <vt:lpstr>人工智慧與機器學習應用解析</vt:lpstr>
      <vt:lpstr>人工智慧與機器學習應用解析</vt:lpstr>
      <vt:lpstr>人工智慧與機器學習應用解析</vt:lpstr>
      <vt:lpstr>人工智慧與機器學習應用解析</vt:lpstr>
      <vt:lpstr>   CNN(卷積神經網路)應用 影像辨識</vt:lpstr>
      <vt:lpstr>人工智慧與機器學習應用解析</vt:lpstr>
      <vt:lpstr>人工智慧與機器學習應用解析</vt:lpstr>
      <vt:lpstr>人工智慧與機器學習應用解析</vt:lpstr>
      <vt:lpstr>自然語言處理</vt:lpstr>
      <vt:lpstr>人工智慧與機器學習應用解析</vt:lpstr>
      <vt:lpstr>人工智慧與機器學習應用解析</vt:lpstr>
      <vt:lpstr>人工智慧與機器學習應用解析</vt:lpstr>
      <vt:lpstr>人工智慧與機器學習應用解析</vt:lpstr>
      <vt:lpstr>人工智慧與機器學習應用解析</vt:lpstr>
      <vt:lpstr>人工智慧</vt:lpstr>
      <vt:lpstr>人工智慧與機器學習應用解析</vt:lpstr>
      <vt:lpstr>人工智慧與機器學習應用解析</vt:lpstr>
      <vt:lpstr>人工智慧與機器學習應用解析</vt:lpstr>
      <vt:lpstr>使用LSTM產生自然語言文章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使用LSTM產生自然語言文章</dc:title>
  <dc:creator>宗翰 蔡</dc:creator>
  <cp:lastModifiedBy>電子商務班</cp:lastModifiedBy>
  <cp:revision>155</cp:revision>
  <dcterms:created xsi:type="dcterms:W3CDTF">2019-10-01T05:11:14Z</dcterms:created>
  <dcterms:modified xsi:type="dcterms:W3CDTF">2019-10-17T00:28:29Z</dcterms:modified>
</cp:coreProperties>
</file>